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26A39-8ABD-48C9-BAF5-3B675ACDDD8B}" v="142" dt="2019-02-16T06:45:47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B387D-A272-44FD-8007-64A23AF9DA9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12977FF0-6128-4FCB-800C-034E85B7A4D0}">
      <dgm:prSet custT="1"/>
      <dgm:spPr/>
      <dgm:t>
        <a:bodyPr/>
        <a:lstStyle/>
        <a:p>
          <a:pPr>
            <a:defRPr cap="all"/>
          </a:pPr>
          <a:r>
            <a:rPr lang="en-US" sz="1600" b="1" i="1" dirty="0"/>
            <a:t>Sepsis </a:t>
          </a:r>
          <a:r>
            <a:rPr lang="en-US" sz="1600" dirty="0"/>
            <a:t>is a life-threatening organ dysfunction caused by a dysregulated host response to infection.</a:t>
          </a:r>
        </a:p>
      </dgm:t>
    </dgm:pt>
    <dgm:pt modelId="{C9F58B62-F488-475E-B5E8-F59EA75AE624}" type="parTrans" cxnId="{72921C1F-CAE0-4DBF-B274-A7ED198D47F4}">
      <dgm:prSet/>
      <dgm:spPr/>
      <dgm:t>
        <a:bodyPr/>
        <a:lstStyle/>
        <a:p>
          <a:endParaRPr lang="en-US"/>
        </a:p>
      </dgm:t>
    </dgm:pt>
    <dgm:pt modelId="{1AE7A110-8D83-4C61-A9C6-984C51D33581}" type="sibTrans" cxnId="{72921C1F-CAE0-4DBF-B274-A7ED198D47F4}">
      <dgm:prSet/>
      <dgm:spPr/>
      <dgm:t>
        <a:bodyPr/>
        <a:lstStyle/>
        <a:p>
          <a:endParaRPr lang="en-US"/>
        </a:p>
      </dgm:t>
    </dgm:pt>
    <dgm:pt modelId="{CC58B45F-3217-4334-855A-70F89EDD3C2F}">
      <dgm:prSet custT="1"/>
      <dgm:spPr/>
      <dgm:t>
        <a:bodyPr/>
        <a:lstStyle/>
        <a:p>
          <a:pPr>
            <a:defRPr cap="all"/>
          </a:pPr>
          <a:r>
            <a:rPr lang="en-US" sz="1400" b="1" i="1" dirty="0"/>
            <a:t>Septic shock </a:t>
          </a:r>
          <a:r>
            <a:rPr lang="en-US" sz="1400" dirty="0"/>
            <a:t>is a subset of sepsis in which profound circulatory, cellular, and metabolic abnormalities are associated with a greater risk of mortality than in sepsis alone.</a:t>
          </a:r>
        </a:p>
      </dgm:t>
    </dgm:pt>
    <dgm:pt modelId="{2738E609-8874-4213-A09D-E0A1DEF14C57}" type="parTrans" cxnId="{0D7783D8-8982-416B-A8EE-7601FFBDAAEE}">
      <dgm:prSet/>
      <dgm:spPr/>
      <dgm:t>
        <a:bodyPr/>
        <a:lstStyle/>
        <a:p>
          <a:endParaRPr lang="en-US"/>
        </a:p>
      </dgm:t>
    </dgm:pt>
    <dgm:pt modelId="{53D70B48-998B-4E8C-BEB8-E2ABB2AFB183}" type="sibTrans" cxnId="{0D7783D8-8982-416B-A8EE-7601FFBDAAEE}">
      <dgm:prSet/>
      <dgm:spPr/>
      <dgm:t>
        <a:bodyPr/>
        <a:lstStyle/>
        <a:p>
          <a:endParaRPr lang="en-US"/>
        </a:p>
      </dgm:t>
    </dgm:pt>
    <dgm:pt modelId="{5996FACB-454F-4739-B705-E52C516C6C15}" type="pres">
      <dgm:prSet presAssocID="{D56B387D-A272-44FD-8007-64A23AF9DA9E}" presName="root" presStyleCnt="0">
        <dgm:presLayoutVars>
          <dgm:dir/>
          <dgm:resizeHandles val="exact"/>
        </dgm:presLayoutVars>
      </dgm:prSet>
      <dgm:spPr/>
    </dgm:pt>
    <dgm:pt modelId="{2FBAAA5B-3A4C-4523-8B7E-F8624A063B65}" type="pres">
      <dgm:prSet presAssocID="{12977FF0-6128-4FCB-800C-034E85B7A4D0}" presName="compNode" presStyleCnt="0"/>
      <dgm:spPr/>
    </dgm:pt>
    <dgm:pt modelId="{D58CBA6C-64A0-47A4-88BA-EE80A21D0FE0}" type="pres">
      <dgm:prSet presAssocID="{12977FF0-6128-4FCB-800C-034E85B7A4D0}" presName="iconBgRect" presStyleLbl="bgShp" presStyleIdx="0" presStyleCnt="2"/>
      <dgm:spPr/>
    </dgm:pt>
    <dgm:pt modelId="{C6E34D99-ECEC-4E0E-BA34-9DB75E3BF1CB}" type="pres">
      <dgm:prSet presAssocID="{12977FF0-6128-4FCB-800C-034E85B7A4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8B4C60A-88B4-4ED4-A35D-FAE24EB59F46}" type="pres">
      <dgm:prSet presAssocID="{12977FF0-6128-4FCB-800C-034E85B7A4D0}" presName="spaceRect" presStyleCnt="0"/>
      <dgm:spPr/>
    </dgm:pt>
    <dgm:pt modelId="{CB5972A7-8967-4D41-9685-430101094F2A}" type="pres">
      <dgm:prSet presAssocID="{12977FF0-6128-4FCB-800C-034E85B7A4D0}" presName="textRect" presStyleLbl="revTx" presStyleIdx="0" presStyleCnt="2" custScaleX="115420">
        <dgm:presLayoutVars>
          <dgm:chMax val="1"/>
          <dgm:chPref val="1"/>
        </dgm:presLayoutVars>
      </dgm:prSet>
      <dgm:spPr/>
    </dgm:pt>
    <dgm:pt modelId="{AC4776AC-CFDE-473C-A0B5-1C5A3BAAA7EB}" type="pres">
      <dgm:prSet presAssocID="{1AE7A110-8D83-4C61-A9C6-984C51D33581}" presName="sibTrans" presStyleCnt="0"/>
      <dgm:spPr/>
    </dgm:pt>
    <dgm:pt modelId="{0A315E8C-BF89-4AE0-84FC-D8708445C18F}" type="pres">
      <dgm:prSet presAssocID="{CC58B45F-3217-4334-855A-70F89EDD3C2F}" presName="compNode" presStyleCnt="0"/>
      <dgm:spPr/>
    </dgm:pt>
    <dgm:pt modelId="{CC026873-5793-4CBD-BCD4-6CA7E973A822}" type="pres">
      <dgm:prSet presAssocID="{CC58B45F-3217-4334-855A-70F89EDD3C2F}" presName="iconBgRect" presStyleLbl="bgShp" presStyleIdx="1" presStyleCnt="2"/>
      <dgm:spPr/>
    </dgm:pt>
    <dgm:pt modelId="{AF2548E3-0A59-4A7E-B5DA-7F7E347AF17E}" type="pres">
      <dgm:prSet presAssocID="{CC58B45F-3217-4334-855A-70F89EDD3C2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88A9B21A-9982-4DC9-8E06-A00A76E00DDE}" type="pres">
      <dgm:prSet presAssocID="{CC58B45F-3217-4334-855A-70F89EDD3C2F}" presName="spaceRect" presStyleCnt="0"/>
      <dgm:spPr/>
    </dgm:pt>
    <dgm:pt modelId="{27BFF58A-9C30-4FE2-BE5D-33D51B36F566}" type="pres">
      <dgm:prSet presAssocID="{CC58B45F-3217-4334-855A-70F89EDD3C2F}" presName="textRect" presStyleLbl="revTx" presStyleIdx="1" presStyleCnt="2" custScaleX="127637">
        <dgm:presLayoutVars>
          <dgm:chMax val="1"/>
          <dgm:chPref val="1"/>
        </dgm:presLayoutVars>
      </dgm:prSet>
      <dgm:spPr/>
    </dgm:pt>
  </dgm:ptLst>
  <dgm:cxnLst>
    <dgm:cxn modelId="{40CD9800-C6DB-436B-A050-3EFAB7842400}" type="presOf" srcId="{D56B387D-A272-44FD-8007-64A23AF9DA9E}" destId="{5996FACB-454F-4739-B705-E52C516C6C15}" srcOrd="0" destOrd="0" presId="urn:microsoft.com/office/officeart/2018/5/layout/IconCircleLabelList"/>
    <dgm:cxn modelId="{72921C1F-CAE0-4DBF-B274-A7ED198D47F4}" srcId="{D56B387D-A272-44FD-8007-64A23AF9DA9E}" destId="{12977FF0-6128-4FCB-800C-034E85B7A4D0}" srcOrd="0" destOrd="0" parTransId="{C9F58B62-F488-475E-B5E8-F59EA75AE624}" sibTransId="{1AE7A110-8D83-4C61-A9C6-984C51D33581}"/>
    <dgm:cxn modelId="{C4B51859-3E53-4F4D-93C0-94FA8F14744E}" type="presOf" srcId="{12977FF0-6128-4FCB-800C-034E85B7A4D0}" destId="{CB5972A7-8967-4D41-9685-430101094F2A}" srcOrd="0" destOrd="0" presId="urn:microsoft.com/office/officeart/2018/5/layout/IconCircleLabelList"/>
    <dgm:cxn modelId="{4B277283-0540-4EA4-A598-9D705239EBFE}" type="presOf" srcId="{CC58B45F-3217-4334-855A-70F89EDD3C2F}" destId="{27BFF58A-9C30-4FE2-BE5D-33D51B36F566}" srcOrd="0" destOrd="0" presId="urn:microsoft.com/office/officeart/2018/5/layout/IconCircleLabelList"/>
    <dgm:cxn modelId="{0D7783D8-8982-416B-A8EE-7601FFBDAAEE}" srcId="{D56B387D-A272-44FD-8007-64A23AF9DA9E}" destId="{CC58B45F-3217-4334-855A-70F89EDD3C2F}" srcOrd="1" destOrd="0" parTransId="{2738E609-8874-4213-A09D-E0A1DEF14C57}" sibTransId="{53D70B48-998B-4E8C-BEB8-E2ABB2AFB183}"/>
    <dgm:cxn modelId="{BB70D8D1-A78E-498A-B8B3-0D7F237F1C14}" type="presParOf" srcId="{5996FACB-454F-4739-B705-E52C516C6C15}" destId="{2FBAAA5B-3A4C-4523-8B7E-F8624A063B65}" srcOrd="0" destOrd="0" presId="urn:microsoft.com/office/officeart/2018/5/layout/IconCircleLabelList"/>
    <dgm:cxn modelId="{0C92C917-D7BF-4396-B9DC-9FA2F011E1DA}" type="presParOf" srcId="{2FBAAA5B-3A4C-4523-8B7E-F8624A063B65}" destId="{D58CBA6C-64A0-47A4-88BA-EE80A21D0FE0}" srcOrd="0" destOrd="0" presId="urn:microsoft.com/office/officeart/2018/5/layout/IconCircleLabelList"/>
    <dgm:cxn modelId="{A7BE5A6C-16DB-48F1-9B18-2667943E3AB7}" type="presParOf" srcId="{2FBAAA5B-3A4C-4523-8B7E-F8624A063B65}" destId="{C6E34D99-ECEC-4E0E-BA34-9DB75E3BF1CB}" srcOrd="1" destOrd="0" presId="urn:microsoft.com/office/officeart/2018/5/layout/IconCircleLabelList"/>
    <dgm:cxn modelId="{5227FCAE-C90B-4BF9-9F12-BB81CCC8C96D}" type="presParOf" srcId="{2FBAAA5B-3A4C-4523-8B7E-F8624A063B65}" destId="{78B4C60A-88B4-4ED4-A35D-FAE24EB59F46}" srcOrd="2" destOrd="0" presId="urn:microsoft.com/office/officeart/2018/5/layout/IconCircleLabelList"/>
    <dgm:cxn modelId="{E313AF77-7B7B-4737-A8B4-1E56B5DB433C}" type="presParOf" srcId="{2FBAAA5B-3A4C-4523-8B7E-F8624A063B65}" destId="{CB5972A7-8967-4D41-9685-430101094F2A}" srcOrd="3" destOrd="0" presId="urn:microsoft.com/office/officeart/2018/5/layout/IconCircleLabelList"/>
    <dgm:cxn modelId="{78A1086E-FFCC-4DC0-A19A-50252639B5E4}" type="presParOf" srcId="{5996FACB-454F-4739-B705-E52C516C6C15}" destId="{AC4776AC-CFDE-473C-A0B5-1C5A3BAAA7EB}" srcOrd="1" destOrd="0" presId="urn:microsoft.com/office/officeart/2018/5/layout/IconCircleLabelList"/>
    <dgm:cxn modelId="{221914D8-7785-4C5F-A35A-394030C8D64F}" type="presParOf" srcId="{5996FACB-454F-4739-B705-E52C516C6C15}" destId="{0A315E8C-BF89-4AE0-84FC-D8708445C18F}" srcOrd="2" destOrd="0" presId="urn:microsoft.com/office/officeart/2018/5/layout/IconCircleLabelList"/>
    <dgm:cxn modelId="{C30213E1-5586-4D66-88F7-43F5D8A90C83}" type="presParOf" srcId="{0A315E8C-BF89-4AE0-84FC-D8708445C18F}" destId="{CC026873-5793-4CBD-BCD4-6CA7E973A822}" srcOrd="0" destOrd="0" presId="urn:microsoft.com/office/officeart/2018/5/layout/IconCircleLabelList"/>
    <dgm:cxn modelId="{F482C6E3-8ADE-4EDF-B3A1-DD5AB691CCBE}" type="presParOf" srcId="{0A315E8C-BF89-4AE0-84FC-D8708445C18F}" destId="{AF2548E3-0A59-4A7E-B5DA-7F7E347AF17E}" srcOrd="1" destOrd="0" presId="urn:microsoft.com/office/officeart/2018/5/layout/IconCircleLabelList"/>
    <dgm:cxn modelId="{E0EDCE84-20D7-4730-8B71-A096BBDC0BC5}" type="presParOf" srcId="{0A315E8C-BF89-4AE0-84FC-D8708445C18F}" destId="{88A9B21A-9982-4DC9-8E06-A00A76E00DDE}" srcOrd="2" destOrd="0" presId="urn:microsoft.com/office/officeart/2018/5/layout/IconCircleLabelList"/>
    <dgm:cxn modelId="{70F93153-BACB-4712-BCDE-2D8B9ED47F28}" type="presParOf" srcId="{0A315E8C-BF89-4AE0-84FC-D8708445C18F}" destId="{27BFF58A-9C30-4FE2-BE5D-33D51B36F56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D41EC-4976-48A5-A5DF-B72611705610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C3CA928-A9AA-4C21-8188-2489CC1166AE}">
      <dgm:prSet/>
      <dgm:spPr/>
      <dgm:t>
        <a:bodyPr/>
        <a:lstStyle/>
        <a:p>
          <a:r>
            <a:rPr lang="en-US"/>
            <a:t>Should target providing adequate </a:t>
          </a:r>
          <a:r>
            <a:rPr lang="en-US" b="1"/>
            <a:t>organ perfusion pressure </a:t>
          </a:r>
          <a:r>
            <a:rPr lang="en-US"/>
            <a:t>and </a:t>
          </a:r>
          <a:r>
            <a:rPr lang="en-US" b="1"/>
            <a:t>oxygen delivery (DO2)</a:t>
          </a:r>
          <a:r>
            <a:rPr lang="en-US"/>
            <a:t>.</a:t>
          </a:r>
        </a:p>
      </dgm:t>
    </dgm:pt>
    <dgm:pt modelId="{F8FD0189-1DAB-4075-8386-B6340D8BA024}" type="parTrans" cxnId="{EB83F550-E778-4DC7-8502-2B98C7EABF57}">
      <dgm:prSet/>
      <dgm:spPr/>
      <dgm:t>
        <a:bodyPr/>
        <a:lstStyle/>
        <a:p>
          <a:endParaRPr lang="en-US"/>
        </a:p>
      </dgm:t>
    </dgm:pt>
    <dgm:pt modelId="{586D9318-C32E-46C1-8870-9C0ACAA1E63E}" type="sibTrans" cxnId="{EB83F550-E778-4DC7-8502-2B98C7EABF57}">
      <dgm:prSet/>
      <dgm:spPr/>
      <dgm:t>
        <a:bodyPr/>
        <a:lstStyle/>
        <a:p>
          <a:endParaRPr lang="en-US"/>
        </a:p>
      </dgm:t>
    </dgm:pt>
    <dgm:pt modelId="{02C07095-41DE-42CF-AC54-995A63B963AF}">
      <dgm:prSet/>
      <dgm:spPr/>
      <dgm:t>
        <a:bodyPr/>
        <a:lstStyle/>
        <a:p>
          <a:r>
            <a:rPr lang="en-US"/>
            <a:t>The organ perfusion pressure is reflected by the mean arterial pressure (MAP) for most vital organs (e.g. brain, kidney), and diastolic arterial pressure for the left ventricle. </a:t>
          </a:r>
        </a:p>
      </dgm:t>
    </dgm:pt>
    <dgm:pt modelId="{5B9FB172-1AA8-4166-9879-790FAE3E345E}" type="parTrans" cxnId="{4D88EB42-721D-409B-B149-40478AF7A64D}">
      <dgm:prSet/>
      <dgm:spPr/>
      <dgm:t>
        <a:bodyPr/>
        <a:lstStyle/>
        <a:p>
          <a:endParaRPr lang="en-US"/>
        </a:p>
      </dgm:t>
    </dgm:pt>
    <dgm:pt modelId="{9CAC0F1F-B505-42DF-ADEC-39D2617D782B}" type="sibTrans" cxnId="{4D88EB42-721D-409B-B149-40478AF7A64D}">
      <dgm:prSet/>
      <dgm:spPr/>
      <dgm:t>
        <a:bodyPr/>
        <a:lstStyle/>
        <a:p>
          <a:endParaRPr lang="en-US"/>
        </a:p>
      </dgm:t>
    </dgm:pt>
    <dgm:pt modelId="{55909894-71C9-4C0A-AA66-A4FCDBB21C06}">
      <dgm:prSet/>
      <dgm:spPr/>
      <dgm:t>
        <a:bodyPr/>
        <a:lstStyle/>
        <a:p>
          <a:r>
            <a:rPr lang="en-US"/>
            <a:t>Inadequate perfusion can be detected by simple markers such as increased capillary refill time (CRT) or mottling.</a:t>
          </a:r>
        </a:p>
      </dgm:t>
    </dgm:pt>
    <dgm:pt modelId="{A35EFE7C-7599-4A7F-AB30-DAC655CD7995}" type="parTrans" cxnId="{DF47F5D2-3A12-46DA-B7D7-33F9A7593ABA}">
      <dgm:prSet/>
      <dgm:spPr/>
      <dgm:t>
        <a:bodyPr/>
        <a:lstStyle/>
        <a:p>
          <a:endParaRPr lang="en-US"/>
        </a:p>
      </dgm:t>
    </dgm:pt>
    <dgm:pt modelId="{6B9D165B-22DB-4AB8-AF3B-E2219D2EFDA2}" type="sibTrans" cxnId="{DF47F5D2-3A12-46DA-B7D7-33F9A7593ABA}">
      <dgm:prSet/>
      <dgm:spPr/>
      <dgm:t>
        <a:bodyPr/>
        <a:lstStyle/>
        <a:p>
          <a:endParaRPr lang="en-US"/>
        </a:p>
      </dgm:t>
    </dgm:pt>
    <dgm:pt modelId="{999789D3-7F44-44BA-B910-C664ABE1497F}">
      <dgm:prSet/>
      <dgm:spPr/>
      <dgm:t>
        <a:bodyPr/>
        <a:lstStyle/>
        <a:p>
          <a:r>
            <a:rPr lang="en-US"/>
            <a:t>CRT&gt; 3.5 sec indicate poor tissue perfusion.</a:t>
          </a:r>
        </a:p>
      </dgm:t>
    </dgm:pt>
    <dgm:pt modelId="{86E63CDA-D97B-4406-B457-E797C9FDC3B2}" type="parTrans" cxnId="{B959903A-665A-4843-AF09-407BE545C9D6}">
      <dgm:prSet/>
      <dgm:spPr/>
      <dgm:t>
        <a:bodyPr/>
        <a:lstStyle/>
        <a:p>
          <a:endParaRPr lang="en-US"/>
        </a:p>
      </dgm:t>
    </dgm:pt>
    <dgm:pt modelId="{6E2243E8-453E-4445-9A61-E3BE845D036E}" type="sibTrans" cxnId="{B959903A-665A-4843-AF09-407BE545C9D6}">
      <dgm:prSet/>
      <dgm:spPr/>
      <dgm:t>
        <a:bodyPr/>
        <a:lstStyle/>
        <a:p>
          <a:endParaRPr lang="en-US"/>
        </a:p>
      </dgm:t>
    </dgm:pt>
    <dgm:pt modelId="{9793C63E-1C9C-479F-AFA3-26D2443C5C70}" type="pres">
      <dgm:prSet presAssocID="{C5DD41EC-4976-48A5-A5DF-B72611705610}" presName="root" presStyleCnt="0">
        <dgm:presLayoutVars>
          <dgm:dir/>
          <dgm:resizeHandles val="exact"/>
        </dgm:presLayoutVars>
      </dgm:prSet>
      <dgm:spPr/>
    </dgm:pt>
    <dgm:pt modelId="{42775C15-380D-4522-8A91-E95D9D6A929E}" type="pres">
      <dgm:prSet presAssocID="{3C3CA928-A9AA-4C21-8188-2489CC1166AE}" presName="compNode" presStyleCnt="0"/>
      <dgm:spPr/>
    </dgm:pt>
    <dgm:pt modelId="{5B0FE0FF-7F0A-422F-8B3B-8CFF16E76FBE}" type="pres">
      <dgm:prSet presAssocID="{3C3CA928-A9AA-4C21-8188-2489CC1166AE}" presName="bgRect" presStyleLbl="bgShp" presStyleIdx="0" presStyleCnt="4"/>
      <dgm:spPr/>
    </dgm:pt>
    <dgm:pt modelId="{9CD477C0-6D31-45B2-A3D3-97D0247EB0EA}" type="pres">
      <dgm:prSet presAssocID="{3C3CA928-A9AA-4C21-8188-2489CC1166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A94F365-40AC-4AB5-8FBF-E12A9CECA072}" type="pres">
      <dgm:prSet presAssocID="{3C3CA928-A9AA-4C21-8188-2489CC1166AE}" presName="spaceRect" presStyleCnt="0"/>
      <dgm:spPr/>
    </dgm:pt>
    <dgm:pt modelId="{7A0AB37D-4649-46B9-B3AC-788188B0DEBA}" type="pres">
      <dgm:prSet presAssocID="{3C3CA928-A9AA-4C21-8188-2489CC1166AE}" presName="parTx" presStyleLbl="revTx" presStyleIdx="0" presStyleCnt="4">
        <dgm:presLayoutVars>
          <dgm:chMax val="0"/>
          <dgm:chPref val="0"/>
        </dgm:presLayoutVars>
      </dgm:prSet>
      <dgm:spPr/>
    </dgm:pt>
    <dgm:pt modelId="{C20F93D6-79C8-417A-9A2E-A83E22C8A710}" type="pres">
      <dgm:prSet presAssocID="{586D9318-C32E-46C1-8870-9C0ACAA1E63E}" presName="sibTrans" presStyleCnt="0"/>
      <dgm:spPr/>
    </dgm:pt>
    <dgm:pt modelId="{5D2DFA7D-A255-4559-84D4-1C29ED99A647}" type="pres">
      <dgm:prSet presAssocID="{02C07095-41DE-42CF-AC54-995A63B963AF}" presName="compNode" presStyleCnt="0"/>
      <dgm:spPr/>
    </dgm:pt>
    <dgm:pt modelId="{08903D92-CF10-4F83-86EF-0F92AD9B8FAA}" type="pres">
      <dgm:prSet presAssocID="{02C07095-41DE-42CF-AC54-995A63B963AF}" presName="bgRect" presStyleLbl="bgShp" presStyleIdx="1" presStyleCnt="4"/>
      <dgm:spPr/>
    </dgm:pt>
    <dgm:pt modelId="{9D71C2FF-B563-41C4-8507-B0938485DA65}" type="pres">
      <dgm:prSet presAssocID="{02C07095-41DE-42CF-AC54-995A63B963A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100BDE73-968A-4681-9F3A-C001FCA940CD}" type="pres">
      <dgm:prSet presAssocID="{02C07095-41DE-42CF-AC54-995A63B963AF}" presName="spaceRect" presStyleCnt="0"/>
      <dgm:spPr/>
    </dgm:pt>
    <dgm:pt modelId="{67D02C86-F625-40E1-B9FF-6AFD59163C2D}" type="pres">
      <dgm:prSet presAssocID="{02C07095-41DE-42CF-AC54-995A63B963AF}" presName="parTx" presStyleLbl="revTx" presStyleIdx="1" presStyleCnt="4">
        <dgm:presLayoutVars>
          <dgm:chMax val="0"/>
          <dgm:chPref val="0"/>
        </dgm:presLayoutVars>
      </dgm:prSet>
      <dgm:spPr/>
    </dgm:pt>
    <dgm:pt modelId="{F396AB69-2DD2-4B07-99F9-F5ABE8A442D7}" type="pres">
      <dgm:prSet presAssocID="{9CAC0F1F-B505-42DF-ADEC-39D2617D782B}" presName="sibTrans" presStyleCnt="0"/>
      <dgm:spPr/>
    </dgm:pt>
    <dgm:pt modelId="{E091753E-6EA5-4307-836C-0F0CB7C46ACA}" type="pres">
      <dgm:prSet presAssocID="{55909894-71C9-4C0A-AA66-A4FCDBB21C06}" presName="compNode" presStyleCnt="0"/>
      <dgm:spPr/>
    </dgm:pt>
    <dgm:pt modelId="{43BF49F1-C6D0-4F47-AA74-3125564C7B35}" type="pres">
      <dgm:prSet presAssocID="{55909894-71C9-4C0A-AA66-A4FCDBB21C06}" presName="bgRect" presStyleLbl="bgShp" presStyleIdx="2" presStyleCnt="4"/>
      <dgm:spPr/>
    </dgm:pt>
    <dgm:pt modelId="{D81EBCB7-3307-4E97-B2B5-3F299F2D443C}" type="pres">
      <dgm:prSet presAssocID="{55909894-71C9-4C0A-AA66-A4FCDBB21C0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C111953-66B8-4575-9B12-37854AA7338A}" type="pres">
      <dgm:prSet presAssocID="{55909894-71C9-4C0A-AA66-A4FCDBB21C06}" presName="spaceRect" presStyleCnt="0"/>
      <dgm:spPr/>
    </dgm:pt>
    <dgm:pt modelId="{BEFADC09-98D0-4DB8-9BEC-2CBAC7B220D4}" type="pres">
      <dgm:prSet presAssocID="{55909894-71C9-4C0A-AA66-A4FCDBB21C06}" presName="parTx" presStyleLbl="revTx" presStyleIdx="2" presStyleCnt="4">
        <dgm:presLayoutVars>
          <dgm:chMax val="0"/>
          <dgm:chPref val="0"/>
        </dgm:presLayoutVars>
      </dgm:prSet>
      <dgm:spPr/>
    </dgm:pt>
    <dgm:pt modelId="{469BD7BB-6C4E-4D81-A228-9EC6D0D0EC94}" type="pres">
      <dgm:prSet presAssocID="{6B9D165B-22DB-4AB8-AF3B-E2219D2EFDA2}" presName="sibTrans" presStyleCnt="0"/>
      <dgm:spPr/>
    </dgm:pt>
    <dgm:pt modelId="{2DC4FF65-07E7-41D2-8EC3-6DF17A6B8705}" type="pres">
      <dgm:prSet presAssocID="{999789D3-7F44-44BA-B910-C664ABE1497F}" presName="compNode" presStyleCnt="0"/>
      <dgm:spPr/>
    </dgm:pt>
    <dgm:pt modelId="{11B43FA9-097D-4C61-B3E1-F0ED3B61B467}" type="pres">
      <dgm:prSet presAssocID="{999789D3-7F44-44BA-B910-C664ABE1497F}" presName="bgRect" presStyleLbl="bgShp" presStyleIdx="3" presStyleCnt="4"/>
      <dgm:spPr/>
    </dgm:pt>
    <dgm:pt modelId="{71A16AB7-3848-4CC5-8ACE-E75207C70534}" type="pres">
      <dgm:prSet presAssocID="{999789D3-7F44-44BA-B910-C664ABE1497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9BA73528-9CBE-4960-B559-9F075CED63D2}" type="pres">
      <dgm:prSet presAssocID="{999789D3-7F44-44BA-B910-C664ABE1497F}" presName="spaceRect" presStyleCnt="0"/>
      <dgm:spPr/>
    </dgm:pt>
    <dgm:pt modelId="{49841C2B-4615-4F5B-8CBC-3D2FAE490BA6}" type="pres">
      <dgm:prSet presAssocID="{999789D3-7F44-44BA-B910-C664ABE1497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3309D19-9EEE-4BBD-839D-0C26A86BD05A}" type="presOf" srcId="{C5DD41EC-4976-48A5-A5DF-B72611705610}" destId="{9793C63E-1C9C-479F-AFA3-26D2443C5C70}" srcOrd="0" destOrd="0" presId="urn:microsoft.com/office/officeart/2018/2/layout/IconVerticalSolidList"/>
    <dgm:cxn modelId="{B959903A-665A-4843-AF09-407BE545C9D6}" srcId="{C5DD41EC-4976-48A5-A5DF-B72611705610}" destId="{999789D3-7F44-44BA-B910-C664ABE1497F}" srcOrd="3" destOrd="0" parTransId="{86E63CDA-D97B-4406-B457-E797C9FDC3B2}" sibTransId="{6E2243E8-453E-4445-9A61-E3BE845D036E}"/>
    <dgm:cxn modelId="{6D3AD662-E7D2-4FCC-ADB5-8A1862E1F04B}" type="presOf" srcId="{55909894-71C9-4C0A-AA66-A4FCDBB21C06}" destId="{BEFADC09-98D0-4DB8-9BEC-2CBAC7B220D4}" srcOrd="0" destOrd="0" presId="urn:microsoft.com/office/officeart/2018/2/layout/IconVerticalSolidList"/>
    <dgm:cxn modelId="{4D88EB42-721D-409B-B149-40478AF7A64D}" srcId="{C5DD41EC-4976-48A5-A5DF-B72611705610}" destId="{02C07095-41DE-42CF-AC54-995A63B963AF}" srcOrd="1" destOrd="0" parTransId="{5B9FB172-1AA8-4166-9879-790FAE3E345E}" sibTransId="{9CAC0F1F-B505-42DF-ADEC-39D2617D782B}"/>
    <dgm:cxn modelId="{EB83F550-E778-4DC7-8502-2B98C7EABF57}" srcId="{C5DD41EC-4976-48A5-A5DF-B72611705610}" destId="{3C3CA928-A9AA-4C21-8188-2489CC1166AE}" srcOrd="0" destOrd="0" parTransId="{F8FD0189-1DAB-4075-8386-B6340D8BA024}" sibTransId="{586D9318-C32E-46C1-8870-9C0ACAA1E63E}"/>
    <dgm:cxn modelId="{6D1C9478-E655-4AA7-AF0A-72550377AEAA}" type="presOf" srcId="{999789D3-7F44-44BA-B910-C664ABE1497F}" destId="{49841C2B-4615-4F5B-8CBC-3D2FAE490BA6}" srcOrd="0" destOrd="0" presId="urn:microsoft.com/office/officeart/2018/2/layout/IconVerticalSolidList"/>
    <dgm:cxn modelId="{BAAEA27F-34E0-4815-854C-10138678C19F}" type="presOf" srcId="{02C07095-41DE-42CF-AC54-995A63B963AF}" destId="{67D02C86-F625-40E1-B9FF-6AFD59163C2D}" srcOrd="0" destOrd="0" presId="urn:microsoft.com/office/officeart/2018/2/layout/IconVerticalSolidList"/>
    <dgm:cxn modelId="{DF47F5D2-3A12-46DA-B7D7-33F9A7593ABA}" srcId="{C5DD41EC-4976-48A5-A5DF-B72611705610}" destId="{55909894-71C9-4C0A-AA66-A4FCDBB21C06}" srcOrd="2" destOrd="0" parTransId="{A35EFE7C-7599-4A7F-AB30-DAC655CD7995}" sibTransId="{6B9D165B-22DB-4AB8-AF3B-E2219D2EFDA2}"/>
    <dgm:cxn modelId="{8145B9F0-AB47-4636-8381-DE4307BD3068}" type="presOf" srcId="{3C3CA928-A9AA-4C21-8188-2489CC1166AE}" destId="{7A0AB37D-4649-46B9-B3AC-788188B0DEBA}" srcOrd="0" destOrd="0" presId="urn:microsoft.com/office/officeart/2018/2/layout/IconVerticalSolidList"/>
    <dgm:cxn modelId="{0953290A-C964-404E-9897-21595C7536F8}" type="presParOf" srcId="{9793C63E-1C9C-479F-AFA3-26D2443C5C70}" destId="{42775C15-380D-4522-8A91-E95D9D6A929E}" srcOrd="0" destOrd="0" presId="urn:microsoft.com/office/officeart/2018/2/layout/IconVerticalSolidList"/>
    <dgm:cxn modelId="{B81FE09D-2C6E-4154-9F12-1568C2F052BC}" type="presParOf" srcId="{42775C15-380D-4522-8A91-E95D9D6A929E}" destId="{5B0FE0FF-7F0A-422F-8B3B-8CFF16E76FBE}" srcOrd="0" destOrd="0" presId="urn:microsoft.com/office/officeart/2018/2/layout/IconVerticalSolidList"/>
    <dgm:cxn modelId="{A103F6E7-CB84-4E29-B47A-70189F54C58D}" type="presParOf" srcId="{42775C15-380D-4522-8A91-E95D9D6A929E}" destId="{9CD477C0-6D31-45B2-A3D3-97D0247EB0EA}" srcOrd="1" destOrd="0" presId="urn:microsoft.com/office/officeart/2018/2/layout/IconVerticalSolidList"/>
    <dgm:cxn modelId="{A31B1B44-323D-4F60-B41B-1D7792967227}" type="presParOf" srcId="{42775C15-380D-4522-8A91-E95D9D6A929E}" destId="{5A94F365-40AC-4AB5-8FBF-E12A9CECA072}" srcOrd="2" destOrd="0" presId="urn:microsoft.com/office/officeart/2018/2/layout/IconVerticalSolidList"/>
    <dgm:cxn modelId="{27C0BA60-B1F2-48BD-9FBB-37DB42D3FEFC}" type="presParOf" srcId="{42775C15-380D-4522-8A91-E95D9D6A929E}" destId="{7A0AB37D-4649-46B9-B3AC-788188B0DEBA}" srcOrd="3" destOrd="0" presId="urn:microsoft.com/office/officeart/2018/2/layout/IconVerticalSolidList"/>
    <dgm:cxn modelId="{084EAF63-45F6-4FA0-AEA4-4FD2EB3C7189}" type="presParOf" srcId="{9793C63E-1C9C-479F-AFA3-26D2443C5C70}" destId="{C20F93D6-79C8-417A-9A2E-A83E22C8A710}" srcOrd="1" destOrd="0" presId="urn:microsoft.com/office/officeart/2018/2/layout/IconVerticalSolidList"/>
    <dgm:cxn modelId="{75D18747-FDD4-43B5-921E-83CDE6288503}" type="presParOf" srcId="{9793C63E-1C9C-479F-AFA3-26D2443C5C70}" destId="{5D2DFA7D-A255-4559-84D4-1C29ED99A647}" srcOrd="2" destOrd="0" presId="urn:microsoft.com/office/officeart/2018/2/layout/IconVerticalSolidList"/>
    <dgm:cxn modelId="{C0E810C5-947D-44BA-866C-2A01D822EEE7}" type="presParOf" srcId="{5D2DFA7D-A255-4559-84D4-1C29ED99A647}" destId="{08903D92-CF10-4F83-86EF-0F92AD9B8FAA}" srcOrd="0" destOrd="0" presId="urn:microsoft.com/office/officeart/2018/2/layout/IconVerticalSolidList"/>
    <dgm:cxn modelId="{8AE166E1-939E-4937-A059-F37E4C3EE9F9}" type="presParOf" srcId="{5D2DFA7D-A255-4559-84D4-1C29ED99A647}" destId="{9D71C2FF-B563-41C4-8507-B0938485DA65}" srcOrd="1" destOrd="0" presId="urn:microsoft.com/office/officeart/2018/2/layout/IconVerticalSolidList"/>
    <dgm:cxn modelId="{27DCAEDA-5D6E-4917-AF4A-85D7E68928FF}" type="presParOf" srcId="{5D2DFA7D-A255-4559-84D4-1C29ED99A647}" destId="{100BDE73-968A-4681-9F3A-C001FCA940CD}" srcOrd="2" destOrd="0" presId="urn:microsoft.com/office/officeart/2018/2/layout/IconVerticalSolidList"/>
    <dgm:cxn modelId="{5E804BF0-34E5-4B67-BC83-63092794CB28}" type="presParOf" srcId="{5D2DFA7D-A255-4559-84D4-1C29ED99A647}" destId="{67D02C86-F625-40E1-B9FF-6AFD59163C2D}" srcOrd="3" destOrd="0" presId="urn:microsoft.com/office/officeart/2018/2/layout/IconVerticalSolidList"/>
    <dgm:cxn modelId="{68959467-5FAD-4CE5-AB2B-A803DD5A18B7}" type="presParOf" srcId="{9793C63E-1C9C-479F-AFA3-26D2443C5C70}" destId="{F396AB69-2DD2-4B07-99F9-F5ABE8A442D7}" srcOrd="3" destOrd="0" presId="urn:microsoft.com/office/officeart/2018/2/layout/IconVerticalSolidList"/>
    <dgm:cxn modelId="{7349FE0C-987A-43E0-993B-AAD06B2C4A47}" type="presParOf" srcId="{9793C63E-1C9C-479F-AFA3-26D2443C5C70}" destId="{E091753E-6EA5-4307-836C-0F0CB7C46ACA}" srcOrd="4" destOrd="0" presId="urn:microsoft.com/office/officeart/2018/2/layout/IconVerticalSolidList"/>
    <dgm:cxn modelId="{FB13965E-A1EA-4B46-BD23-577BADCB77E0}" type="presParOf" srcId="{E091753E-6EA5-4307-836C-0F0CB7C46ACA}" destId="{43BF49F1-C6D0-4F47-AA74-3125564C7B35}" srcOrd="0" destOrd="0" presId="urn:microsoft.com/office/officeart/2018/2/layout/IconVerticalSolidList"/>
    <dgm:cxn modelId="{E5E78AE1-F1F4-4D95-AADD-A5C00783A772}" type="presParOf" srcId="{E091753E-6EA5-4307-836C-0F0CB7C46ACA}" destId="{D81EBCB7-3307-4E97-B2B5-3F299F2D443C}" srcOrd="1" destOrd="0" presId="urn:microsoft.com/office/officeart/2018/2/layout/IconVerticalSolidList"/>
    <dgm:cxn modelId="{7185FA88-78C5-4866-B510-32893DAC62F2}" type="presParOf" srcId="{E091753E-6EA5-4307-836C-0F0CB7C46ACA}" destId="{EC111953-66B8-4575-9B12-37854AA7338A}" srcOrd="2" destOrd="0" presId="urn:microsoft.com/office/officeart/2018/2/layout/IconVerticalSolidList"/>
    <dgm:cxn modelId="{9C71B899-B02E-45ED-A4C6-CE34F2410740}" type="presParOf" srcId="{E091753E-6EA5-4307-836C-0F0CB7C46ACA}" destId="{BEFADC09-98D0-4DB8-9BEC-2CBAC7B220D4}" srcOrd="3" destOrd="0" presId="urn:microsoft.com/office/officeart/2018/2/layout/IconVerticalSolidList"/>
    <dgm:cxn modelId="{DD310D43-6844-4192-A287-5757BB777EE3}" type="presParOf" srcId="{9793C63E-1C9C-479F-AFA3-26D2443C5C70}" destId="{469BD7BB-6C4E-4D81-A228-9EC6D0D0EC94}" srcOrd="5" destOrd="0" presId="urn:microsoft.com/office/officeart/2018/2/layout/IconVerticalSolidList"/>
    <dgm:cxn modelId="{3B1BAC9F-6409-4277-96A3-FB46D41F1910}" type="presParOf" srcId="{9793C63E-1C9C-479F-AFA3-26D2443C5C70}" destId="{2DC4FF65-07E7-41D2-8EC3-6DF17A6B8705}" srcOrd="6" destOrd="0" presId="urn:microsoft.com/office/officeart/2018/2/layout/IconVerticalSolidList"/>
    <dgm:cxn modelId="{A57842F2-2558-4A8A-9DB7-9D870AE382B0}" type="presParOf" srcId="{2DC4FF65-07E7-41D2-8EC3-6DF17A6B8705}" destId="{11B43FA9-097D-4C61-B3E1-F0ED3B61B467}" srcOrd="0" destOrd="0" presId="urn:microsoft.com/office/officeart/2018/2/layout/IconVerticalSolidList"/>
    <dgm:cxn modelId="{DBA72A36-2ADC-41FC-BE9D-190DDAEDEC8C}" type="presParOf" srcId="{2DC4FF65-07E7-41D2-8EC3-6DF17A6B8705}" destId="{71A16AB7-3848-4CC5-8ACE-E75207C70534}" srcOrd="1" destOrd="0" presId="urn:microsoft.com/office/officeart/2018/2/layout/IconVerticalSolidList"/>
    <dgm:cxn modelId="{C6F52AA8-9BCA-49B7-B27D-09129DA9943A}" type="presParOf" srcId="{2DC4FF65-07E7-41D2-8EC3-6DF17A6B8705}" destId="{9BA73528-9CBE-4960-B559-9F075CED63D2}" srcOrd="2" destOrd="0" presId="urn:microsoft.com/office/officeart/2018/2/layout/IconVerticalSolidList"/>
    <dgm:cxn modelId="{1E331717-84DA-4096-8FDD-65E752B96B38}" type="presParOf" srcId="{2DC4FF65-07E7-41D2-8EC3-6DF17A6B8705}" destId="{49841C2B-4615-4F5B-8CBC-3D2FAE490B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3F7BA-1681-48EE-982E-C105BA14A8D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4AC0547-C901-41FC-846E-BDAF0A2103DC}">
      <dgm:prSet/>
      <dgm:spPr/>
      <dgm:t>
        <a:bodyPr/>
        <a:lstStyle/>
        <a:p>
          <a:r>
            <a:rPr lang="en-US"/>
            <a:t>Urine output is a good marker of shock at its onset, but not a good target for resuscitation. Indeed, it is neither sensitive nor specific to improvements in renal perfusion.</a:t>
          </a:r>
        </a:p>
      </dgm:t>
    </dgm:pt>
    <dgm:pt modelId="{EE254409-9292-413F-997D-F789D3D2C318}" type="parTrans" cxnId="{B871F380-1474-42F7-90F1-4D2837CAAAEC}">
      <dgm:prSet/>
      <dgm:spPr/>
      <dgm:t>
        <a:bodyPr/>
        <a:lstStyle/>
        <a:p>
          <a:endParaRPr lang="en-US"/>
        </a:p>
      </dgm:t>
    </dgm:pt>
    <dgm:pt modelId="{5FA6D086-4EB2-453D-B6F4-1B81FAA15489}" type="sibTrans" cxnId="{B871F380-1474-42F7-90F1-4D2837CAAAEC}">
      <dgm:prSet/>
      <dgm:spPr/>
      <dgm:t>
        <a:bodyPr/>
        <a:lstStyle/>
        <a:p>
          <a:endParaRPr lang="en-US"/>
        </a:p>
      </dgm:t>
    </dgm:pt>
    <dgm:pt modelId="{95316319-4A03-4A10-926C-4EDF0284B129}">
      <dgm:prSet/>
      <dgm:spPr/>
      <dgm:t>
        <a:bodyPr/>
        <a:lstStyle/>
        <a:p>
          <a:r>
            <a:rPr lang="en-US"/>
            <a:t>Lactate levels are typically &gt; 2 mmol/L in shock states and serial blood lactate measurements are recommended.</a:t>
          </a:r>
        </a:p>
      </dgm:t>
    </dgm:pt>
    <dgm:pt modelId="{DFAD6C98-7D4D-4B91-8599-7837866FEEFE}" type="parTrans" cxnId="{0B1601F2-C049-4CDA-A4CC-F9EB2A513534}">
      <dgm:prSet/>
      <dgm:spPr/>
      <dgm:t>
        <a:bodyPr/>
        <a:lstStyle/>
        <a:p>
          <a:endParaRPr lang="en-US"/>
        </a:p>
      </dgm:t>
    </dgm:pt>
    <dgm:pt modelId="{D294C525-5F49-45A6-B157-20BBA39EA365}" type="sibTrans" cxnId="{0B1601F2-C049-4CDA-A4CC-F9EB2A513534}">
      <dgm:prSet/>
      <dgm:spPr/>
      <dgm:t>
        <a:bodyPr/>
        <a:lstStyle/>
        <a:p>
          <a:endParaRPr lang="en-US"/>
        </a:p>
      </dgm:t>
    </dgm:pt>
    <dgm:pt modelId="{696AFA4D-540C-4023-BDD0-D5DB2B33C180}">
      <dgm:prSet/>
      <dgm:spPr/>
      <dgm:t>
        <a:bodyPr/>
        <a:lstStyle/>
        <a:p>
          <a:r>
            <a:rPr lang="en-US"/>
            <a:t>In septic shock, normalization of lactate is recommended as a goal of resuscitation.</a:t>
          </a:r>
        </a:p>
      </dgm:t>
    </dgm:pt>
    <dgm:pt modelId="{DAD81D56-FB0D-4B93-AA56-A02EC801C6AC}" type="parTrans" cxnId="{D8D39372-8508-4283-836B-F7C05B65CC20}">
      <dgm:prSet/>
      <dgm:spPr/>
      <dgm:t>
        <a:bodyPr/>
        <a:lstStyle/>
        <a:p>
          <a:endParaRPr lang="en-US"/>
        </a:p>
      </dgm:t>
    </dgm:pt>
    <dgm:pt modelId="{CB403D66-9FA4-4304-8801-17CA4634A8FC}" type="sibTrans" cxnId="{D8D39372-8508-4283-836B-F7C05B65CC20}">
      <dgm:prSet/>
      <dgm:spPr/>
      <dgm:t>
        <a:bodyPr/>
        <a:lstStyle/>
        <a:p>
          <a:endParaRPr lang="en-US"/>
        </a:p>
      </dgm:t>
    </dgm:pt>
    <dgm:pt modelId="{7C39DD41-BC43-49D1-897D-41274528837F}" type="pres">
      <dgm:prSet presAssocID="{2CC3F7BA-1681-48EE-982E-C105BA14A8DF}" presName="linear" presStyleCnt="0">
        <dgm:presLayoutVars>
          <dgm:animLvl val="lvl"/>
          <dgm:resizeHandles val="exact"/>
        </dgm:presLayoutVars>
      </dgm:prSet>
      <dgm:spPr/>
    </dgm:pt>
    <dgm:pt modelId="{58264A84-DEF0-4DB8-A940-8033CB90D344}" type="pres">
      <dgm:prSet presAssocID="{F4AC0547-C901-41FC-846E-BDAF0A2103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1B1C17-AACD-4E73-978B-B7623FDF1FC8}" type="pres">
      <dgm:prSet presAssocID="{5FA6D086-4EB2-453D-B6F4-1B81FAA15489}" presName="spacer" presStyleCnt="0"/>
      <dgm:spPr/>
    </dgm:pt>
    <dgm:pt modelId="{60B480D3-8842-431D-8948-F2AD812E2B39}" type="pres">
      <dgm:prSet presAssocID="{95316319-4A03-4A10-926C-4EDF0284B1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2038AA-5095-4202-8997-41FA69D555B7}" type="pres">
      <dgm:prSet presAssocID="{D294C525-5F49-45A6-B157-20BBA39EA365}" presName="spacer" presStyleCnt="0"/>
      <dgm:spPr/>
    </dgm:pt>
    <dgm:pt modelId="{5FECE3AC-EF48-4FD1-81A4-1533E18F85A5}" type="pres">
      <dgm:prSet presAssocID="{696AFA4D-540C-4023-BDD0-D5DB2B33C1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D39372-8508-4283-836B-F7C05B65CC20}" srcId="{2CC3F7BA-1681-48EE-982E-C105BA14A8DF}" destId="{696AFA4D-540C-4023-BDD0-D5DB2B33C180}" srcOrd="2" destOrd="0" parTransId="{DAD81D56-FB0D-4B93-AA56-A02EC801C6AC}" sibTransId="{CB403D66-9FA4-4304-8801-17CA4634A8FC}"/>
    <dgm:cxn modelId="{56B33480-3AF1-4EC9-A1D3-5EB1992C8BB9}" type="presOf" srcId="{2CC3F7BA-1681-48EE-982E-C105BA14A8DF}" destId="{7C39DD41-BC43-49D1-897D-41274528837F}" srcOrd="0" destOrd="0" presId="urn:microsoft.com/office/officeart/2005/8/layout/vList2"/>
    <dgm:cxn modelId="{B871F380-1474-42F7-90F1-4D2837CAAAEC}" srcId="{2CC3F7BA-1681-48EE-982E-C105BA14A8DF}" destId="{F4AC0547-C901-41FC-846E-BDAF0A2103DC}" srcOrd="0" destOrd="0" parTransId="{EE254409-9292-413F-997D-F789D3D2C318}" sibTransId="{5FA6D086-4EB2-453D-B6F4-1B81FAA15489}"/>
    <dgm:cxn modelId="{F49223BE-9ABF-4147-BB69-A1CD524E2A2C}" type="presOf" srcId="{696AFA4D-540C-4023-BDD0-D5DB2B33C180}" destId="{5FECE3AC-EF48-4FD1-81A4-1533E18F85A5}" srcOrd="0" destOrd="0" presId="urn:microsoft.com/office/officeart/2005/8/layout/vList2"/>
    <dgm:cxn modelId="{C86183DF-F58A-4E17-B3BD-1A7958DBC59E}" type="presOf" srcId="{95316319-4A03-4A10-926C-4EDF0284B129}" destId="{60B480D3-8842-431D-8948-F2AD812E2B39}" srcOrd="0" destOrd="0" presId="urn:microsoft.com/office/officeart/2005/8/layout/vList2"/>
    <dgm:cxn modelId="{0B1601F2-C049-4CDA-A4CC-F9EB2A513534}" srcId="{2CC3F7BA-1681-48EE-982E-C105BA14A8DF}" destId="{95316319-4A03-4A10-926C-4EDF0284B129}" srcOrd="1" destOrd="0" parTransId="{DFAD6C98-7D4D-4B91-8599-7837866FEEFE}" sibTransId="{D294C525-5F49-45A6-B157-20BBA39EA365}"/>
    <dgm:cxn modelId="{239F26F6-B2CE-4DC4-BC54-43F41A8E021C}" type="presOf" srcId="{F4AC0547-C901-41FC-846E-BDAF0A2103DC}" destId="{58264A84-DEF0-4DB8-A940-8033CB90D344}" srcOrd="0" destOrd="0" presId="urn:microsoft.com/office/officeart/2005/8/layout/vList2"/>
    <dgm:cxn modelId="{C9D8566F-77C3-4016-88B7-46DB7910C766}" type="presParOf" srcId="{7C39DD41-BC43-49D1-897D-41274528837F}" destId="{58264A84-DEF0-4DB8-A940-8033CB90D344}" srcOrd="0" destOrd="0" presId="urn:microsoft.com/office/officeart/2005/8/layout/vList2"/>
    <dgm:cxn modelId="{E5E9775B-C781-466C-9DFE-62CFAB42E3C1}" type="presParOf" srcId="{7C39DD41-BC43-49D1-897D-41274528837F}" destId="{371B1C17-AACD-4E73-978B-B7623FDF1FC8}" srcOrd="1" destOrd="0" presId="urn:microsoft.com/office/officeart/2005/8/layout/vList2"/>
    <dgm:cxn modelId="{BDEF8AE6-AB6C-44DF-AF7C-D26F6B18A8FE}" type="presParOf" srcId="{7C39DD41-BC43-49D1-897D-41274528837F}" destId="{60B480D3-8842-431D-8948-F2AD812E2B39}" srcOrd="2" destOrd="0" presId="urn:microsoft.com/office/officeart/2005/8/layout/vList2"/>
    <dgm:cxn modelId="{122A07F0-9754-4F7F-A993-9094BFE2799F}" type="presParOf" srcId="{7C39DD41-BC43-49D1-897D-41274528837F}" destId="{192038AA-5095-4202-8997-41FA69D555B7}" srcOrd="3" destOrd="0" presId="urn:microsoft.com/office/officeart/2005/8/layout/vList2"/>
    <dgm:cxn modelId="{71366B61-B683-4632-AA73-F39620C4CE19}" type="presParOf" srcId="{7C39DD41-BC43-49D1-897D-41274528837F}" destId="{5FECE3AC-EF48-4FD1-81A4-1533E18F85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00E23-F6A7-43CF-B0FA-1BC122A9EC9B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0382E56-5C87-405D-B897-1CA5208170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decision for fluid administration is based on the recognition of inadequate perfusion, which is expected to improve after fluid administration.</a:t>
          </a:r>
        </a:p>
      </dgm:t>
    </dgm:pt>
    <dgm:pt modelId="{67B8EE69-BD3B-4778-88D7-B623866E820B}" type="parTrans" cxnId="{CA620301-7ABA-404E-932B-CDD005A844A5}">
      <dgm:prSet/>
      <dgm:spPr/>
      <dgm:t>
        <a:bodyPr/>
        <a:lstStyle/>
        <a:p>
          <a:endParaRPr lang="en-US"/>
        </a:p>
      </dgm:t>
    </dgm:pt>
    <dgm:pt modelId="{2ADF408E-2132-4268-9E3B-D8A27623EF75}" type="sibTrans" cxnId="{CA620301-7ABA-404E-932B-CDD005A844A5}">
      <dgm:prSet/>
      <dgm:spPr/>
      <dgm:t>
        <a:bodyPr/>
        <a:lstStyle/>
        <a:p>
          <a:endParaRPr lang="en-US"/>
        </a:p>
      </dgm:t>
    </dgm:pt>
    <dgm:pt modelId="{2CA71021-840E-46A3-9CA5-779CB914DD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Excessive fluid loading is associated with organ dysfunction and death in patients with septic shock.</a:t>
          </a:r>
        </a:p>
      </dgm:t>
    </dgm:pt>
    <dgm:pt modelId="{C5D4B12B-E8AC-4545-BA03-9E743215B172}" type="parTrans" cxnId="{FC436124-5430-4540-8EBD-A262E1CB9DFB}">
      <dgm:prSet/>
      <dgm:spPr/>
      <dgm:t>
        <a:bodyPr/>
        <a:lstStyle/>
        <a:p>
          <a:endParaRPr lang="en-US"/>
        </a:p>
      </dgm:t>
    </dgm:pt>
    <dgm:pt modelId="{61D45FD9-9F60-436A-A76D-B287386A03D3}" type="sibTrans" cxnId="{FC436124-5430-4540-8EBD-A262E1CB9DFB}">
      <dgm:prSet/>
      <dgm:spPr/>
      <dgm:t>
        <a:bodyPr/>
        <a:lstStyle/>
        <a:p>
          <a:endParaRPr lang="en-US"/>
        </a:p>
      </dgm:t>
    </dgm:pt>
    <dgm:pt modelId="{18D2C104-3557-4CAF-A6E3-B8521A8ED5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more restrictive fluid administration based on more stringent criteria was not associated with worse outcome in patients with septic shock; on the contrary, worsening of AKI appeared to be less frequent.</a:t>
          </a:r>
        </a:p>
      </dgm:t>
    </dgm:pt>
    <dgm:pt modelId="{9B417356-D92F-46AF-BD82-ED7131CC88B1}" type="parTrans" cxnId="{A34DC1FD-1EF3-4304-8650-F873DEA3C4C8}">
      <dgm:prSet/>
      <dgm:spPr/>
      <dgm:t>
        <a:bodyPr/>
        <a:lstStyle/>
        <a:p>
          <a:endParaRPr lang="en-US"/>
        </a:p>
      </dgm:t>
    </dgm:pt>
    <dgm:pt modelId="{10E025F9-4F61-4A5E-B88E-1345C46E994F}" type="sibTrans" cxnId="{A34DC1FD-1EF3-4304-8650-F873DEA3C4C8}">
      <dgm:prSet/>
      <dgm:spPr/>
      <dgm:t>
        <a:bodyPr/>
        <a:lstStyle/>
        <a:p>
          <a:endParaRPr lang="en-US"/>
        </a:p>
      </dgm:t>
    </dgm:pt>
    <dgm:pt modelId="{73180CA5-F7FB-4ECA-99B2-459F44D3AC94}" type="pres">
      <dgm:prSet presAssocID="{34D00E23-F6A7-43CF-B0FA-1BC122A9EC9B}" presName="root" presStyleCnt="0">
        <dgm:presLayoutVars>
          <dgm:dir/>
          <dgm:resizeHandles val="exact"/>
        </dgm:presLayoutVars>
      </dgm:prSet>
      <dgm:spPr/>
    </dgm:pt>
    <dgm:pt modelId="{2247A51D-15D7-48B3-AC30-82BF21180C2C}" type="pres">
      <dgm:prSet presAssocID="{80382E56-5C87-405D-B897-1CA5208170C1}" presName="compNode" presStyleCnt="0"/>
      <dgm:spPr/>
    </dgm:pt>
    <dgm:pt modelId="{1ABCD990-3C33-4BAB-9886-38A9383E0736}" type="pres">
      <dgm:prSet presAssocID="{80382E56-5C87-405D-B897-1CA5208170C1}" presName="bgRect" presStyleLbl="bgShp" presStyleIdx="0" presStyleCnt="3"/>
      <dgm:spPr/>
    </dgm:pt>
    <dgm:pt modelId="{3049FE00-DE65-4E19-B082-CE05CA708FD6}" type="pres">
      <dgm:prSet presAssocID="{80382E56-5C87-405D-B897-1CA5208170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91A746F-60BC-4A55-A2CE-121AE958C88D}" type="pres">
      <dgm:prSet presAssocID="{80382E56-5C87-405D-B897-1CA5208170C1}" presName="spaceRect" presStyleCnt="0"/>
      <dgm:spPr/>
    </dgm:pt>
    <dgm:pt modelId="{AA25BC71-116B-43C9-BE88-4297AAF4EBB2}" type="pres">
      <dgm:prSet presAssocID="{80382E56-5C87-405D-B897-1CA5208170C1}" presName="parTx" presStyleLbl="revTx" presStyleIdx="0" presStyleCnt="3">
        <dgm:presLayoutVars>
          <dgm:chMax val="0"/>
          <dgm:chPref val="0"/>
        </dgm:presLayoutVars>
      </dgm:prSet>
      <dgm:spPr/>
    </dgm:pt>
    <dgm:pt modelId="{A64B81E5-7B28-4FC6-9E34-0D2FD00B7949}" type="pres">
      <dgm:prSet presAssocID="{2ADF408E-2132-4268-9E3B-D8A27623EF75}" presName="sibTrans" presStyleCnt="0"/>
      <dgm:spPr/>
    </dgm:pt>
    <dgm:pt modelId="{B9590BF3-6AF2-4EDD-889C-711D7AC07B15}" type="pres">
      <dgm:prSet presAssocID="{2CA71021-840E-46A3-9CA5-779CB914DDE8}" presName="compNode" presStyleCnt="0"/>
      <dgm:spPr/>
    </dgm:pt>
    <dgm:pt modelId="{CC66E4D7-F30C-41F8-B226-AB204C6A910B}" type="pres">
      <dgm:prSet presAssocID="{2CA71021-840E-46A3-9CA5-779CB914DDE8}" presName="bgRect" presStyleLbl="bgShp" presStyleIdx="1" presStyleCnt="3"/>
      <dgm:spPr/>
    </dgm:pt>
    <dgm:pt modelId="{5A4AA7A1-610D-4334-A9BF-14F660A00A34}" type="pres">
      <dgm:prSet presAssocID="{2CA71021-840E-46A3-9CA5-779CB914DD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4EAF939A-F623-4789-984B-A802F74BD25B}" type="pres">
      <dgm:prSet presAssocID="{2CA71021-840E-46A3-9CA5-779CB914DDE8}" presName="spaceRect" presStyleCnt="0"/>
      <dgm:spPr/>
    </dgm:pt>
    <dgm:pt modelId="{CFF3F82A-437E-4F81-B9FA-DED9B4F6E9EC}" type="pres">
      <dgm:prSet presAssocID="{2CA71021-840E-46A3-9CA5-779CB914DDE8}" presName="parTx" presStyleLbl="revTx" presStyleIdx="1" presStyleCnt="3">
        <dgm:presLayoutVars>
          <dgm:chMax val="0"/>
          <dgm:chPref val="0"/>
        </dgm:presLayoutVars>
      </dgm:prSet>
      <dgm:spPr/>
    </dgm:pt>
    <dgm:pt modelId="{32900B31-AC87-4BD9-B9EC-B61D10A36A6B}" type="pres">
      <dgm:prSet presAssocID="{61D45FD9-9F60-436A-A76D-B287386A03D3}" presName="sibTrans" presStyleCnt="0"/>
      <dgm:spPr/>
    </dgm:pt>
    <dgm:pt modelId="{8408F287-C303-4E6E-8B9E-A4D7876DC01B}" type="pres">
      <dgm:prSet presAssocID="{18D2C104-3557-4CAF-A6E3-B8521A8ED57B}" presName="compNode" presStyleCnt="0"/>
      <dgm:spPr/>
    </dgm:pt>
    <dgm:pt modelId="{742F613E-A998-49D5-B127-4887FBCF5899}" type="pres">
      <dgm:prSet presAssocID="{18D2C104-3557-4CAF-A6E3-B8521A8ED57B}" presName="bgRect" presStyleLbl="bgShp" presStyleIdx="2" presStyleCnt="3"/>
      <dgm:spPr/>
    </dgm:pt>
    <dgm:pt modelId="{2EB235D1-5615-4688-A2E2-6FCAA9C0674D}" type="pres">
      <dgm:prSet presAssocID="{18D2C104-3557-4CAF-A6E3-B8521A8ED57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12139D3-3873-45B5-A09F-76B79C81B9F1}" type="pres">
      <dgm:prSet presAssocID="{18D2C104-3557-4CAF-A6E3-B8521A8ED57B}" presName="spaceRect" presStyleCnt="0"/>
      <dgm:spPr/>
    </dgm:pt>
    <dgm:pt modelId="{D1137F28-2E51-4AA8-97FE-6107D19AF289}" type="pres">
      <dgm:prSet presAssocID="{18D2C104-3557-4CAF-A6E3-B8521A8ED57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620301-7ABA-404E-932B-CDD005A844A5}" srcId="{34D00E23-F6A7-43CF-B0FA-1BC122A9EC9B}" destId="{80382E56-5C87-405D-B897-1CA5208170C1}" srcOrd="0" destOrd="0" parTransId="{67B8EE69-BD3B-4778-88D7-B623866E820B}" sibTransId="{2ADF408E-2132-4268-9E3B-D8A27623EF75}"/>
    <dgm:cxn modelId="{FC436124-5430-4540-8EBD-A262E1CB9DFB}" srcId="{34D00E23-F6A7-43CF-B0FA-1BC122A9EC9B}" destId="{2CA71021-840E-46A3-9CA5-779CB914DDE8}" srcOrd="1" destOrd="0" parTransId="{C5D4B12B-E8AC-4545-BA03-9E743215B172}" sibTransId="{61D45FD9-9F60-436A-A76D-B287386A03D3}"/>
    <dgm:cxn modelId="{07496344-4F6E-4E2B-80DC-C0D4E7D42300}" type="presOf" srcId="{34D00E23-F6A7-43CF-B0FA-1BC122A9EC9B}" destId="{73180CA5-F7FB-4ECA-99B2-459F44D3AC94}" srcOrd="0" destOrd="0" presId="urn:microsoft.com/office/officeart/2018/2/layout/IconVerticalSolidList"/>
    <dgm:cxn modelId="{1A497567-F1B7-49EB-B50F-71D54BDE2384}" type="presOf" srcId="{80382E56-5C87-405D-B897-1CA5208170C1}" destId="{AA25BC71-116B-43C9-BE88-4297AAF4EBB2}" srcOrd="0" destOrd="0" presId="urn:microsoft.com/office/officeart/2018/2/layout/IconVerticalSolidList"/>
    <dgm:cxn modelId="{97C3669D-5662-4E9D-8A86-3035BE9C2F1D}" type="presOf" srcId="{2CA71021-840E-46A3-9CA5-779CB914DDE8}" destId="{CFF3F82A-437E-4F81-B9FA-DED9B4F6E9EC}" srcOrd="0" destOrd="0" presId="urn:microsoft.com/office/officeart/2018/2/layout/IconVerticalSolidList"/>
    <dgm:cxn modelId="{25DF1FB9-E327-4D76-9408-F7C1D566BBA7}" type="presOf" srcId="{18D2C104-3557-4CAF-A6E3-B8521A8ED57B}" destId="{D1137F28-2E51-4AA8-97FE-6107D19AF289}" srcOrd="0" destOrd="0" presId="urn:microsoft.com/office/officeart/2018/2/layout/IconVerticalSolidList"/>
    <dgm:cxn modelId="{A34DC1FD-1EF3-4304-8650-F873DEA3C4C8}" srcId="{34D00E23-F6A7-43CF-B0FA-1BC122A9EC9B}" destId="{18D2C104-3557-4CAF-A6E3-B8521A8ED57B}" srcOrd="2" destOrd="0" parTransId="{9B417356-D92F-46AF-BD82-ED7131CC88B1}" sibTransId="{10E025F9-4F61-4A5E-B88E-1345C46E994F}"/>
    <dgm:cxn modelId="{012D1F6D-3C2E-4B31-906B-1B864E597988}" type="presParOf" srcId="{73180CA5-F7FB-4ECA-99B2-459F44D3AC94}" destId="{2247A51D-15D7-48B3-AC30-82BF21180C2C}" srcOrd="0" destOrd="0" presId="urn:microsoft.com/office/officeart/2018/2/layout/IconVerticalSolidList"/>
    <dgm:cxn modelId="{47A18450-823C-4E7D-BA69-38E1A6493AAF}" type="presParOf" srcId="{2247A51D-15D7-48B3-AC30-82BF21180C2C}" destId="{1ABCD990-3C33-4BAB-9886-38A9383E0736}" srcOrd="0" destOrd="0" presId="urn:microsoft.com/office/officeart/2018/2/layout/IconVerticalSolidList"/>
    <dgm:cxn modelId="{BEC88169-11CE-495B-8B0E-DB34C47A1412}" type="presParOf" srcId="{2247A51D-15D7-48B3-AC30-82BF21180C2C}" destId="{3049FE00-DE65-4E19-B082-CE05CA708FD6}" srcOrd="1" destOrd="0" presId="urn:microsoft.com/office/officeart/2018/2/layout/IconVerticalSolidList"/>
    <dgm:cxn modelId="{746BDDFD-3AED-48E1-BE92-85A247604B6B}" type="presParOf" srcId="{2247A51D-15D7-48B3-AC30-82BF21180C2C}" destId="{191A746F-60BC-4A55-A2CE-121AE958C88D}" srcOrd="2" destOrd="0" presId="urn:microsoft.com/office/officeart/2018/2/layout/IconVerticalSolidList"/>
    <dgm:cxn modelId="{7614BBE3-EED2-475B-A14F-25541EC99DDA}" type="presParOf" srcId="{2247A51D-15D7-48B3-AC30-82BF21180C2C}" destId="{AA25BC71-116B-43C9-BE88-4297AAF4EBB2}" srcOrd="3" destOrd="0" presId="urn:microsoft.com/office/officeart/2018/2/layout/IconVerticalSolidList"/>
    <dgm:cxn modelId="{D754F158-D312-46AF-AF1A-195774A6BA22}" type="presParOf" srcId="{73180CA5-F7FB-4ECA-99B2-459F44D3AC94}" destId="{A64B81E5-7B28-4FC6-9E34-0D2FD00B7949}" srcOrd="1" destOrd="0" presId="urn:microsoft.com/office/officeart/2018/2/layout/IconVerticalSolidList"/>
    <dgm:cxn modelId="{A7E4C14E-9FF6-4B5E-8390-2B8F6B290E5C}" type="presParOf" srcId="{73180CA5-F7FB-4ECA-99B2-459F44D3AC94}" destId="{B9590BF3-6AF2-4EDD-889C-711D7AC07B15}" srcOrd="2" destOrd="0" presId="urn:microsoft.com/office/officeart/2018/2/layout/IconVerticalSolidList"/>
    <dgm:cxn modelId="{54E9423D-228E-43D1-980F-430915F8A422}" type="presParOf" srcId="{B9590BF3-6AF2-4EDD-889C-711D7AC07B15}" destId="{CC66E4D7-F30C-41F8-B226-AB204C6A910B}" srcOrd="0" destOrd="0" presId="urn:microsoft.com/office/officeart/2018/2/layout/IconVerticalSolidList"/>
    <dgm:cxn modelId="{A677577A-B610-4AD5-B5DF-5AB5A10B28B2}" type="presParOf" srcId="{B9590BF3-6AF2-4EDD-889C-711D7AC07B15}" destId="{5A4AA7A1-610D-4334-A9BF-14F660A00A34}" srcOrd="1" destOrd="0" presId="urn:microsoft.com/office/officeart/2018/2/layout/IconVerticalSolidList"/>
    <dgm:cxn modelId="{54BEB4CD-D7DE-445E-B233-B91E28DC1DE1}" type="presParOf" srcId="{B9590BF3-6AF2-4EDD-889C-711D7AC07B15}" destId="{4EAF939A-F623-4789-984B-A802F74BD25B}" srcOrd="2" destOrd="0" presId="urn:microsoft.com/office/officeart/2018/2/layout/IconVerticalSolidList"/>
    <dgm:cxn modelId="{57482252-2BE7-4235-BDA5-1B4C0B318FE6}" type="presParOf" srcId="{B9590BF3-6AF2-4EDD-889C-711D7AC07B15}" destId="{CFF3F82A-437E-4F81-B9FA-DED9B4F6E9EC}" srcOrd="3" destOrd="0" presId="urn:microsoft.com/office/officeart/2018/2/layout/IconVerticalSolidList"/>
    <dgm:cxn modelId="{4B2B4D02-9E3A-4B82-9BB6-AF89842680C5}" type="presParOf" srcId="{73180CA5-F7FB-4ECA-99B2-459F44D3AC94}" destId="{32900B31-AC87-4BD9-B9EC-B61D10A36A6B}" srcOrd="3" destOrd="0" presId="urn:microsoft.com/office/officeart/2018/2/layout/IconVerticalSolidList"/>
    <dgm:cxn modelId="{F306703B-A066-44E9-825D-56AEB66F93FE}" type="presParOf" srcId="{73180CA5-F7FB-4ECA-99B2-459F44D3AC94}" destId="{8408F287-C303-4E6E-8B9E-A4D7876DC01B}" srcOrd="4" destOrd="0" presId="urn:microsoft.com/office/officeart/2018/2/layout/IconVerticalSolidList"/>
    <dgm:cxn modelId="{07D26AB4-A45C-4AAD-B461-DF57629E23F5}" type="presParOf" srcId="{8408F287-C303-4E6E-8B9E-A4D7876DC01B}" destId="{742F613E-A998-49D5-B127-4887FBCF5899}" srcOrd="0" destOrd="0" presId="urn:microsoft.com/office/officeart/2018/2/layout/IconVerticalSolidList"/>
    <dgm:cxn modelId="{5BE11A55-9F27-40DD-B53C-A2DBA09409EC}" type="presParOf" srcId="{8408F287-C303-4E6E-8B9E-A4D7876DC01B}" destId="{2EB235D1-5615-4688-A2E2-6FCAA9C0674D}" srcOrd="1" destOrd="0" presId="urn:microsoft.com/office/officeart/2018/2/layout/IconVerticalSolidList"/>
    <dgm:cxn modelId="{B6E46743-B5B8-402B-A7C2-5CDD0A68B619}" type="presParOf" srcId="{8408F287-C303-4E6E-8B9E-A4D7876DC01B}" destId="{312139D3-3873-45B5-A09F-76B79C81B9F1}" srcOrd="2" destOrd="0" presId="urn:microsoft.com/office/officeart/2018/2/layout/IconVerticalSolidList"/>
    <dgm:cxn modelId="{0908B4BE-86D9-4616-A57E-330B49B013D7}" type="presParOf" srcId="{8408F287-C303-4E6E-8B9E-A4D7876DC01B}" destId="{D1137F28-2E51-4AA8-97FE-6107D19AF2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F03BBA-9C7B-4B3C-BB2C-EE65E082FC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2C8B09-2B5E-423D-B508-B6D9D965B07D}">
      <dgm:prSet/>
      <dgm:spPr/>
      <dgm:t>
        <a:bodyPr/>
        <a:lstStyle/>
        <a:p>
          <a:r>
            <a:rPr lang="en-US"/>
            <a:t>The decision to discontinue fluid administration should be based on either improved peripheral hypoperfusion, absence of fluid responsiveness, or signs of poor tolerance. </a:t>
          </a:r>
        </a:p>
      </dgm:t>
    </dgm:pt>
    <dgm:pt modelId="{97CAF61B-15ED-48CA-B296-B4E329DD33EC}" type="parTrans" cxnId="{F234BBA8-5828-4491-80D7-91057FF63C3F}">
      <dgm:prSet/>
      <dgm:spPr/>
      <dgm:t>
        <a:bodyPr/>
        <a:lstStyle/>
        <a:p>
          <a:endParaRPr lang="en-US"/>
        </a:p>
      </dgm:t>
    </dgm:pt>
    <dgm:pt modelId="{18BDC0B6-1B31-478D-A1FE-15DC22F1C2EE}" type="sibTrans" cxnId="{F234BBA8-5828-4491-80D7-91057FF63C3F}">
      <dgm:prSet/>
      <dgm:spPr/>
      <dgm:t>
        <a:bodyPr/>
        <a:lstStyle/>
        <a:p>
          <a:endParaRPr lang="en-US"/>
        </a:p>
      </dgm:t>
    </dgm:pt>
    <dgm:pt modelId="{A72D7C1F-E1E4-455D-9D7D-2713D29FBB2B}">
      <dgm:prSet/>
      <dgm:spPr/>
      <dgm:t>
        <a:bodyPr/>
        <a:lstStyle/>
        <a:p>
          <a:r>
            <a:rPr lang="en-US"/>
            <a:t>The response to fluids is best predicted by dynamic indices such as pulse pressure variation, stroke volume variation, passive leg raising, or end-expiratory occlusion test.</a:t>
          </a:r>
        </a:p>
      </dgm:t>
    </dgm:pt>
    <dgm:pt modelId="{68EA9C8B-6BB3-44A8-B8C9-8F4BA174A102}" type="parTrans" cxnId="{F44D20E5-D358-4A87-AAFF-458C3615FF47}">
      <dgm:prSet/>
      <dgm:spPr/>
      <dgm:t>
        <a:bodyPr/>
        <a:lstStyle/>
        <a:p>
          <a:endParaRPr lang="en-US"/>
        </a:p>
      </dgm:t>
    </dgm:pt>
    <dgm:pt modelId="{686D8A63-F790-48C4-AA13-DBD1AC4249ED}" type="sibTrans" cxnId="{F44D20E5-D358-4A87-AAFF-458C3615FF47}">
      <dgm:prSet/>
      <dgm:spPr/>
      <dgm:t>
        <a:bodyPr/>
        <a:lstStyle/>
        <a:p>
          <a:endParaRPr lang="en-US"/>
        </a:p>
      </dgm:t>
    </dgm:pt>
    <dgm:pt modelId="{F2DCEE7C-357A-47AC-8884-B3973B54C2B3}">
      <dgm:prSet/>
      <dgm:spPr/>
      <dgm:t>
        <a:bodyPr/>
        <a:lstStyle/>
        <a:p>
          <a:r>
            <a:rPr lang="en-US"/>
            <a:t>When the decision to give fluids is made, it makes sense to use the smallest amount necessary to achieve the goal. (</a:t>
          </a:r>
          <a:r>
            <a:rPr lang="en-US" i="1"/>
            <a:t>fluid challenge test</a:t>
          </a:r>
          <a:r>
            <a:rPr lang="en-US"/>
            <a:t>)</a:t>
          </a:r>
        </a:p>
      </dgm:t>
    </dgm:pt>
    <dgm:pt modelId="{9FB691E3-FC45-4E41-96A6-353C9881BCAC}" type="parTrans" cxnId="{6A3EDA0D-D861-4B36-A678-584FE15E4F2B}">
      <dgm:prSet/>
      <dgm:spPr/>
      <dgm:t>
        <a:bodyPr/>
        <a:lstStyle/>
        <a:p>
          <a:endParaRPr lang="en-US"/>
        </a:p>
      </dgm:t>
    </dgm:pt>
    <dgm:pt modelId="{E0A7D658-4AA0-4A75-9153-FBDA783DEC47}" type="sibTrans" cxnId="{6A3EDA0D-D861-4B36-A678-584FE15E4F2B}">
      <dgm:prSet/>
      <dgm:spPr/>
      <dgm:t>
        <a:bodyPr/>
        <a:lstStyle/>
        <a:p>
          <a:endParaRPr lang="en-US"/>
        </a:p>
      </dgm:t>
    </dgm:pt>
    <dgm:pt modelId="{04AF5C3D-9B58-4184-85EF-50CEB4C66BA6}" type="pres">
      <dgm:prSet presAssocID="{77F03BBA-9C7B-4B3C-BB2C-EE65E082FCEF}" presName="linear" presStyleCnt="0">
        <dgm:presLayoutVars>
          <dgm:animLvl val="lvl"/>
          <dgm:resizeHandles val="exact"/>
        </dgm:presLayoutVars>
      </dgm:prSet>
      <dgm:spPr/>
    </dgm:pt>
    <dgm:pt modelId="{781E8D9C-2B5E-4735-B2C2-2742F94DB736}" type="pres">
      <dgm:prSet presAssocID="{712C8B09-2B5E-423D-B508-B6D9D965B0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829271-50E0-40BA-AEB4-2C7414613542}" type="pres">
      <dgm:prSet presAssocID="{18BDC0B6-1B31-478D-A1FE-15DC22F1C2EE}" presName="spacer" presStyleCnt="0"/>
      <dgm:spPr/>
    </dgm:pt>
    <dgm:pt modelId="{1AF9AE66-DDAE-4703-A648-998611BE442D}" type="pres">
      <dgm:prSet presAssocID="{A72D7C1F-E1E4-455D-9D7D-2713D29FBB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FF3739-2BF9-46C0-A2B1-51296B48E214}" type="pres">
      <dgm:prSet presAssocID="{686D8A63-F790-48C4-AA13-DBD1AC4249ED}" presName="spacer" presStyleCnt="0"/>
      <dgm:spPr/>
    </dgm:pt>
    <dgm:pt modelId="{2F6A5378-5108-4018-862E-D6FDCD54F133}" type="pres">
      <dgm:prSet presAssocID="{F2DCEE7C-357A-47AC-8884-B3973B54C2B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3EDA0D-D861-4B36-A678-584FE15E4F2B}" srcId="{77F03BBA-9C7B-4B3C-BB2C-EE65E082FCEF}" destId="{F2DCEE7C-357A-47AC-8884-B3973B54C2B3}" srcOrd="2" destOrd="0" parTransId="{9FB691E3-FC45-4E41-96A6-353C9881BCAC}" sibTransId="{E0A7D658-4AA0-4A75-9153-FBDA783DEC47}"/>
    <dgm:cxn modelId="{94E9B817-E9AF-4986-AB10-36B3B195E1E1}" type="presOf" srcId="{77F03BBA-9C7B-4B3C-BB2C-EE65E082FCEF}" destId="{04AF5C3D-9B58-4184-85EF-50CEB4C66BA6}" srcOrd="0" destOrd="0" presId="urn:microsoft.com/office/officeart/2005/8/layout/vList2"/>
    <dgm:cxn modelId="{7E254F2F-820B-49E6-921E-9291B5771BB1}" type="presOf" srcId="{F2DCEE7C-357A-47AC-8884-B3973B54C2B3}" destId="{2F6A5378-5108-4018-862E-D6FDCD54F133}" srcOrd="0" destOrd="0" presId="urn:microsoft.com/office/officeart/2005/8/layout/vList2"/>
    <dgm:cxn modelId="{F234BBA8-5828-4491-80D7-91057FF63C3F}" srcId="{77F03BBA-9C7B-4B3C-BB2C-EE65E082FCEF}" destId="{712C8B09-2B5E-423D-B508-B6D9D965B07D}" srcOrd="0" destOrd="0" parTransId="{97CAF61B-15ED-48CA-B296-B4E329DD33EC}" sibTransId="{18BDC0B6-1B31-478D-A1FE-15DC22F1C2EE}"/>
    <dgm:cxn modelId="{7EC3D6D6-1572-4064-BC81-3A2E56AA2C07}" type="presOf" srcId="{A72D7C1F-E1E4-455D-9D7D-2713D29FBB2B}" destId="{1AF9AE66-DDAE-4703-A648-998611BE442D}" srcOrd="0" destOrd="0" presId="urn:microsoft.com/office/officeart/2005/8/layout/vList2"/>
    <dgm:cxn modelId="{F44D20E5-D358-4A87-AAFF-458C3615FF47}" srcId="{77F03BBA-9C7B-4B3C-BB2C-EE65E082FCEF}" destId="{A72D7C1F-E1E4-455D-9D7D-2713D29FBB2B}" srcOrd="1" destOrd="0" parTransId="{68EA9C8B-6BB3-44A8-B8C9-8F4BA174A102}" sibTransId="{686D8A63-F790-48C4-AA13-DBD1AC4249ED}"/>
    <dgm:cxn modelId="{5C0716EF-7C20-4F3E-8675-8D47C2872375}" type="presOf" srcId="{712C8B09-2B5E-423D-B508-B6D9D965B07D}" destId="{781E8D9C-2B5E-4735-B2C2-2742F94DB736}" srcOrd="0" destOrd="0" presId="urn:microsoft.com/office/officeart/2005/8/layout/vList2"/>
    <dgm:cxn modelId="{20DFB643-86DF-40E6-B71F-922DA4AC5A8D}" type="presParOf" srcId="{04AF5C3D-9B58-4184-85EF-50CEB4C66BA6}" destId="{781E8D9C-2B5E-4735-B2C2-2742F94DB736}" srcOrd="0" destOrd="0" presId="urn:microsoft.com/office/officeart/2005/8/layout/vList2"/>
    <dgm:cxn modelId="{089399A6-C454-4368-8B06-A7EFFA275FDC}" type="presParOf" srcId="{04AF5C3D-9B58-4184-85EF-50CEB4C66BA6}" destId="{DC829271-50E0-40BA-AEB4-2C7414613542}" srcOrd="1" destOrd="0" presId="urn:microsoft.com/office/officeart/2005/8/layout/vList2"/>
    <dgm:cxn modelId="{C93EA1D3-FE02-40A2-A20E-3E55407C7CDF}" type="presParOf" srcId="{04AF5C3D-9B58-4184-85EF-50CEB4C66BA6}" destId="{1AF9AE66-DDAE-4703-A648-998611BE442D}" srcOrd="2" destOrd="0" presId="urn:microsoft.com/office/officeart/2005/8/layout/vList2"/>
    <dgm:cxn modelId="{AAFF7264-2832-48ED-8E09-D37D4C62A3C9}" type="presParOf" srcId="{04AF5C3D-9B58-4184-85EF-50CEB4C66BA6}" destId="{45FF3739-2BF9-46C0-A2B1-51296B48E214}" srcOrd="3" destOrd="0" presId="urn:microsoft.com/office/officeart/2005/8/layout/vList2"/>
    <dgm:cxn modelId="{9100697D-F4C7-4A84-ADDD-20DC3485FDB3}" type="presParOf" srcId="{04AF5C3D-9B58-4184-85EF-50CEB4C66BA6}" destId="{2F6A5378-5108-4018-862E-D6FDCD54F1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687980-4970-49B5-A653-A66D5F4312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6BC1AA-4618-445E-A40A-5426DC6932F2}">
      <dgm:prSet/>
      <dgm:spPr/>
      <dgm:t>
        <a:bodyPr/>
        <a:lstStyle/>
        <a:p>
          <a:r>
            <a:rPr lang="en-US"/>
            <a:t>Multicenter randomized controlled trials (RCTs) have shown harmful effects of synthetic colloids, notably AKI. </a:t>
          </a:r>
        </a:p>
      </dgm:t>
    </dgm:pt>
    <dgm:pt modelId="{3E8749E8-E46C-449D-A440-78D4F0B21440}" type="parTrans" cxnId="{F2235B9B-7610-4CF0-846E-CD501A1A52B5}">
      <dgm:prSet/>
      <dgm:spPr/>
      <dgm:t>
        <a:bodyPr/>
        <a:lstStyle/>
        <a:p>
          <a:endParaRPr lang="en-US"/>
        </a:p>
      </dgm:t>
    </dgm:pt>
    <dgm:pt modelId="{79F47E35-C452-4311-8525-C7A9FE1D020E}" type="sibTrans" cxnId="{F2235B9B-7610-4CF0-846E-CD501A1A52B5}">
      <dgm:prSet/>
      <dgm:spPr/>
      <dgm:t>
        <a:bodyPr/>
        <a:lstStyle/>
        <a:p>
          <a:endParaRPr lang="en-US"/>
        </a:p>
      </dgm:t>
    </dgm:pt>
    <dgm:pt modelId="{B86F9548-E8F8-44C8-B5F2-70527ACEB4D3}">
      <dgm:prSet/>
      <dgm:spPr/>
      <dgm:t>
        <a:bodyPr/>
        <a:lstStyle/>
        <a:p>
          <a:r>
            <a:rPr lang="en-US"/>
            <a:t>Albumin is the only colloid that has been shown to be safe in most circumstances.</a:t>
          </a:r>
        </a:p>
      </dgm:t>
    </dgm:pt>
    <dgm:pt modelId="{D055FDA2-CAA8-4779-934F-1B30B4708E18}" type="parTrans" cxnId="{20E4075F-A704-4229-AE8A-819AEF5854C0}">
      <dgm:prSet/>
      <dgm:spPr/>
      <dgm:t>
        <a:bodyPr/>
        <a:lstStyle/>
        <a:p>
          <a:endParaRPr lang="en-US"/>
        </a:p>
      </dgm:t>
    </dgm:pt>
    <dgm:pt modelId="{88FAFD26-0FF3-4F70-99D2-BDBBE7123383}" type="sibTrans" cxnId="{20E4075F-A704-4229-AE8A-819AEF5854C0}">
      <dgm:prSet/>
      <dgm:spPr/>
      <dgm:t>
        <a:bodyPr/>
        <a:lstStyle/>
        <a:p>
          <a:endParaRPr lang="en-US"/>
        </a:p>
      </dgm:t>
    </dgm:pt>
    <dgm:pt modelId="{4F7F1965-E408-4EC7-A6A1-BA7031FF0E79}">
      <dgm:prSet/>
      <dgm:spPr/>
      <dgm:t>
        <a:bodyPr/>
        <a:lstStyle/>
        <a:p>
          <a:r>
            <a:rPr lang="en-US"/>
            <a:t>Buffered crystalloids may be associated with less AKI than saline.</a:t>
          </a:r>
        </a:p>
      </dgm:t>
    </dgm:pt>
    <dgm:pt modelId="{0D923F53-A067-4197-8DA7-7EF47CD967F4}" type="parTrans" cxnId="{22B28CDF-3466-4B9F-B9C9-DF24BD9AA656}">
      <dgm:prSet/>
      <dgm:spPr/>
      <dgm:t>
        <a:bodyPr/>
        <a:lstStyle/>
        <a:p>
          <a:endParaRPr lang="en-US"/>
        </a:p>
      </dgm:t>
    </dgm:pt>
    <dgm:pt modelId="{B59DBAC5-6127-4467-BA40-975136919A03}" type="sibTrans" cxnId="{22B28CDF-3466-4B9F-B9C9-DF24BD9AA656}">
      <dgm:prSet/>
      <dgm:spPr/>
      <dgm:t>
        <a:bodyPr/>
        <a:lstStyle/>
        <a:p>
          <a:endParaRPr lang="en-US"/>
        </a:p>
      </dgm:t>
    </dgm:pt>
    <dgm:pt modelId="{21FDCF7A-CE66-414D-BCAD-129C87F6CF85}" type="pres">
      <dgm:prSet presAssocID="{A7687980-4970-49B5-A653-A66D5F431260}" presName="linear" presStyleCnt="0">
        <dgm:presLayoutVars>
          <dgm:animLvl val="lvl"/>
          <dgm:resizeHandles val="exact"/>
        </dgm:presLayoutVars>
      </dgm:prSet>
      <dgm:spPr/>
    </dgm:pt>
    <dgm:pt modelId="{61A61214-FD6D-4CCC-AA58-A99FCF8BCE90}" type="pres">
      <dgm:prSet presAssocID="{AB6BC1AA-4618-445E-A40A-5426DC6932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B150CA-89D1-4DCA-8D99-3D08B635EFC5}" type="pres">
      <dgm:prSet presAssocID="{79F47E35-C452-4311-8525-C7A9FE1D020E}" presName="spacer" presStyleCnt="0"/>
      <dgm:spPr/>
    </dgm:pt>
    <dgm:pt modelId="{F1B7987A-8979-4756-805E-1FE3052E89C2}" type="pres">
      <dgm:prSet presAssocID="{B86F9548-E8F8-44C8-B5F2-70527ACEB4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3BEB8C-8FC3-429A-9914-510A71227B64}" type="pres">
      <dgm:prSet presAssocID="{88FAFD26-0FF3-4F70-99D2-BDBBE7123383}" presName="spacer" presStyleCnt="0"/>
      <dgm:spPr/>
    </dgm:pt>
    <dgm:pt modelId="{634EF646-4999-4C01-AF5F-001FF89D6884}" type="pres">
      <dgm:prSet presAssocID="{4F7F1965-E408-4EC7-A6A1-BA7031FF0E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FF0B13-566A-4B1A-A99C-1AC01E0A68A8}" type="presOf" srcId="{AB6BC1AA-4618-445E-A40A-5426DC6932F2}" destId="{61A61214-FD6D-4CCC-AA58-A99FCF8BCE90}" srcOrd="0" destOrd="0" presId="urn:microsoft.com/office/officeart/2005/8/layout/vList2"/>
    <dgm:cxn modelId="{20E4075F-A704-4229-AE8A-819AEF5854C0}" srcId="{A7687980-4970-49B5-A653-A66D5F431260}" destId="{B86F9548-E8F8-44C8-B5F2-70527ACEB4D3}" srcOrd="1" destOrd="0" parTransId="{D055FDA2-CAA8-4779-934F-1B30B4708E18}" sibTransId="{88FAFD26-0FF3-4F70-99D2-BDBBE7123383}"/>
    <dgm:cxn modelId="{20A49D7C-7BF3-4280-BF39-A8A7C22F820E}" type="presOf" srcId="{4F7F1965-E408-4EC7-A6A1-BA7031FF0E79}" destId="{634EF646-4999-4C01-AF5F-001FF89D6884}" srcOrd="0" destOrd="0" presId="urn:microsoft.com/office/officeart/2005/8/layout/vList2"/>
    <dgm:cxn modelId="{18359993-374F-448E-8F84-FAB0C551BD17}" type="presOf" srcId="{A7687980-4970-49B5-A653-A66D5F431260}" destId="{21FDCF7A-CE66-414D-BCAD-129C87F6CF85}" srcOrd="0" destOrd="0" presId="urn:microsoft.com/office/officeart/2005/8/layout/vList2"/>
    <dgm:cxn modelId="{F2235B9B-7610-4CF0-846E-CD501A1A52B5}" srcId="{A7687980-4970-49B5-A653-A66D5F431260}" destId="{AB6BC1AA-4618-445E-A40A-5426DC6932F2}" srcOrd="0" destOrd="0" parTransId="{3E8749E8-E46C-449D-A440-78D4F0B21440}" sibTransId="{79F47E35-C452-4311-8525-C7A9FE1D020E}"/>
    <dgm:cxn modelId="{259769CD-7190-4AA5-85B9-BE99752DB5CC}" type="presOf" srcId="{B86F9548-E8F8-44C8-B5F2-70527ACEB4D3}" destId="{F1B7987A-8979-4756-805E-1FE3052E89C2}" srcOrd="0" destOrd="0" presId="urn:microsoft.com/office/officeart/2005/8/layout/vList2"/>
    <dgm:cxn modelId="{22B28CDF-3466-4B9F-B9C9-DF24BD9AA656}" srcId="{A7687980-4970-49B5-A653-A66D5F431260}" destId="{4F7F1965-E408-4EC7-A6A1-BA7031FF0E79}" srcOrd="2" destOrd="0" parTransId="{0D923F53-A067-4197-8DA7-7EF47CD967F4}" sibTransId="{B59DBAC5-6127-4467-BA40-975136919A03}"/>
    <dgm:cxn modelId="{21183680-88B6-411F-87E7-65C04FA86814}" type="presParOf" srcId="{21FDCF7A-CE66-414D-BCAD-129C87F6CF85}" destId="{61A61214-FD6D-4CCC-AA58-A99FCF8BCE90}" srcOrd="0" destOrd="0" presId="urn:microsoft.com/office/officeart/2005/8/layout/vList2"/>
    <dgm:cxn modelId="{11D813ED-1E36-4588-88F9-98AC83CF6B1D}" type="presParOf" srcId="{21FDCF7A-CE66-414D-BCAD-129C87F6CF85}" destId="{85B150CA-89D1-4DCA-8D99-3D08B635EFC5}" srcOrd="1" destOrd="0" presId="urn:microsoft.com/office/officeart/2005/8/layout/vList2"/>
    <dgm:cxn modelId="{E35B39CA-64F6-4A8A-944A-B64E35B8070B}" type="presParOf" srcId="{21FDCF7A-CE66-414D-BCAD-129C87F6CF85}" destId="{F1B7987A-8979-4756-805E-1FE3052E89C2}" srcOrd="2" destOrd="0" presId="urn:microsoft.com/office/officeart/2005/8/layout/vList2"/>
    <dgm:cxn modelId="{FE6DFA46-BC70-47BB-959C-D33E8D766D39}" type="presParOf" srcId="{21FDCF7A-CE66-414D-BCAD-129C87F6CF85}" destId="{383BEB8C-8FC3-429A-9914-510A71227B64}" srcOrd="3" destOrd="0" presId="urn:microsoft.com/office/officeart/2005/8/layout/vList2"/>
    <dgm:cxn modelId="{8B55BF2E-046B-4263-B248-9A74B855EC85}" type="presParOf" srcId="{21FDCF7A-CE66-414D-BCAD-129C87F6CF85}" destId="{634EF646-4999-4C01-AF5F-001FF89D68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67D00E-9AE2-4467-BF49-1786F8B01384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A68AE0-FDC7-4679-B703-6A9C9CC964DB}">
      <dgm:prSet/>
      <dgm:spPr/>
      <dgm:t>
        <a:bodyPr/>
        <a:lstStyle/>
        <a:p>
          <a:r>
            <a:rPr lang="en-US"/>
            <a:t>Myocardial dysfunction is observed in most patients with septic shock. Decreased systolic function is a prominent feature.</a:t>
          </a:r>
        </a:p>
      </dgm:t>
    </dgm:pt>
    <dgm:pt modelId="{8AA90E83-D526-4DF2-8CF2-36FC7C548437}" type="parTrans" cxnId="{3FC622F9-256E-447D-A140-2A32D84DA51C}">
      <dgm:prSet/>
      <dgm:spPr/>
      <dgm:t>
        <a:bodyPr/>
        <a:lstStyle/>
        <a:p>
          <a:endParaRPr lang="en-US"/>
        </a:p>
      </dgm:t>
    </dgm:pt>
    <dgm:pt modelId="{02B7B6BE-5CA3-4A42-8A5D-EBC4C0573052}" type="sibTrans" cxnId="{3FC622F9-256E-447D-A140-2A32D84DA51C}">
      <dgm:prSet/>
      <dgm:spPr/>
      <dgm:t>
        <a:bodyPr/>
        <a:lstStyle/>
        <a:p>
          <a:endParaRPr lang="en-US"/>
        </a:p>
      </dgm:t>
    </dgm:pt>
    <dgm:pt modelId="{AD3AA50D-867A-4F06-ABD1-62913B508171}">
      <dgm:prSet/>
      <dgm:spPr/>
      <dgm:t>
        <a:bodyPr/>
        <a:lstStyle/>
        <a:p>
          <a:r>
            <a:rPr lang="en-US"/>
            <a:t>Who may benefit from inotropes = who had the persistence of altered tissue perfusion + decreased ventricular systolic function + despite adequate fluid administration.</a:t>
          </a:r>
        </a:p>
      </dgm:t>
    </dgm:pt>
    <dgm:pt modelId="{A6B44EEC-563F-44B3-A6D2-FB39FADE6C60}" type="parTrans" cxnId="{A5570F67-B431-4FBA-B5B2-E50C6074C5C3}">
      <dgm:prSet/>
      <dgm:spPr/>
      <dgm:t>
        <a:bodyPr/>
        <a:lstStyle/>
        <a:p>
          <a:endParaRPr lang="en-US"/>
        </a:p>
      </dgm:t>
    </dgm:pt>
    <dgm:pt modelId="{499E718E-2B4A-458B-93BB-7B093DD22312}" type="sibTrans" cxnId="{A5570F67-B431-4FBA-B5B2-E50C6074C5C3}">
      <dgm:prSet/>
      <dgm:spPr/>
      <dgm:t>
        <a:bodyPr/>
        <a:lstStyle/>
        <a:p>
          <a:endParaRPr lang="en-US"/>
        </a:p>
      </dgm:t>
    </dgm:pt>
    <dgm:pt modelId="{F0553FF5-A7C4-4B23-8EAE-57F2DC83690E}">
      <dgm:prSet/>
      <dgm:spPr/>
      <dgm:t>
        <a:bodyPr/>
        <a:lstStyle/>
        <a:p>
          <a:r>
            <a:rPr lang="en-US"/>
            <a:t>Echocardiographic assessment is desirable prior to inotropic administration in septic shock patients.</a:t>
          </a:r>
        </a:p>
      </dgm:t>
    </dgm:pt>
    <dgm:pt modelId="{20C1A01E-7526-4CB3-8FB8-C7399046AD5A}" type="parTrans" cxnId="{F59C9DC8-7D4F-46AE-B80A-5599C5A25CCC}">
      <dgm:prSet/>
      <dgm:spPr/>
      <dgm:t>
        <a:bodyPr/>
        <a:lstStyle/>
        <a:p>
          <a:endParaRPr lang="en-US"/>
        </a:p>
      </dgm:t>
    </dgm:pt>
    <dgm:pt modelId="{3156CD68-54E4-4D48-801F-EB1CB9378EC0}" type="sibTrans" cxnId="{F59C9DC8-7D4F-46AE-B80A-5599C5A25CCC}">
      <dgm:prSet/>
      <dgm:spPr/>
      <dgm:t>
        <a:bodyPr/>
        <a:lstStyle/>
        <a:p>
          <a:endParaRPr lang="en-US"/>
        </a:p>
      </dgm:t>
    </dgm:pt>
    <dgm:pt modelId="{E8DFAED8-4EE2-465F-A80D-85F23AD2E7F9}">
      <dgm:prSet/>
      <dgm:spPr/>
      <dgm:t>
        <a:bodyPr/>
        <a:lstStyle/>
        <a:p>
          <a:r>
            <a:rPr lang="en-US"/>
            <a:t>Inotropes will cause hypotension and tachycardia but will not significantly increase CO in hypovolemic patients.</a:t>
          </a:r>
        </a:p>
      </dgm:t>
    </dgm:pt>
    <dgm:pt modelId="{9F6C4FB7-3FCA-45D8-85F1-81D48BF0DCF9}" type="parTrans" cxnId="{FC9CF200-FB3B-4204-87F1-89DFBB1DB042}">
      <dgm:prSet/>
      <dgm:spPr/>
      <dgm:t>
        <a:bodyPr/>
        <a:lstStyle/>
        <a:p>
          <a:endParaRPr lang="en-US"/>
        </a:p>
      </dgm:t>
    </dgm:pt>
    <dgm:pt modelId="{FDE4B945-D684-4442-A43E-F497CF0A74B6}" type="sibTrans" cxnId="{FC9CF200-FB3B-4204-87F1-89DFBB1DB042}">
      <dgm:prSet/>
      <dgm:spPr/>
      <dgm:t>
        <a:bodyPr/>
        <a:lstStyle/>
        <a:p>
          <a:endParaRPr lang="en-US"/>
        </a:p>
      </dgm:t>
    </dgm:pt>
    <dgm:pt modelId="{5C481434-2449-41B9-9DF9-BEA85793CA7F}">
      <dgm:prSet/>
      <dgm:spPr/>
      <dgm:t>
        <a:bodyPr/>
        <a:lstStyle/>
        <a:p>
          <a:r>
            <a:rPr lang="en-US"/>
            <a:t>Inotropes can induce or worsen atrial fibrillation and other dysrhythmias.</a:t>
          </a:r>
        </a:p>
      </dgm:t>
    </dgm:pt>
    <dgm:pt modelId="{55F064E6-B937-4793-9C6B-D2C871A09794}" type="parTrans" cxnId="{F538D3B5-B29C-4714-B932-7C70FCB024F3}">
      <dgm:prSet/>
      <dgm:spPr/>
      <dgm:t>
        <a:bodyPr/>
        <a:lstStyle/>
        <a:p>
          <a:endParaRPr lang="en-US"/>
        </a:p>
      </dgm:t>
    </dgm:pt>
    <dgm:pt modelId="{9D8B1B3D-EF1D-4EA4-B455-39CA5FECC008}" type="sibTrans" cxnId="{F538D3B5-B29C-4714-B932-7C70FCB024F3}">
      <dgm:prSet/>
      <dgm:spPr/>
      <dgm:t>
        <a:bodyPr/>
        <a:lstStyle/>
        <a:p>
          <a:endParaRPr lang="en-US"/>
        </a:p>
      </dgm:t>
    </dgm:pt>
    <dgm:pt modelId="{96477A7C-3BEF-45F8-8E37-99B17FC0F30C}" type="pres">
      <dgm:prSet presAssocID="{E767D00E-9AE2-4467-BF49-1786F8B01384}" presName="Name0" presStyleCnt="0">
        <dgm:presLayoutVars>
          <dgm:dir/>
          <dgm:animLvl val="lvl"/>
          <dgm:resizeHandles val="exact"/>
        </dgm:presLayoutVars>
      </dgm:prSet>
      <dgm:spPr/>
    </dgm:pt>
    <dgm:pt modelId="{61B6278A-8909-42D1-8E6A-24AA35F6205F}" type="pres">
      <dgm:prSet presAssocID="{AD3AA50D-867A-4F06-ABD1-62913B508171}" presName="boxAndChildren" presStyleCnt="0"/>
      <dgm:spPr/>
    </dgm:pt>
    <dgm:pt modelId="{9B86B682-7988-4028-861F-56B8B590C853}" type="pres">
      <dgm:prSet presAssocID="{AD3AA50D-867A-4F06-ABD1-62913B508171}" presName="parentTextBox" presStyleLbl="node1" presStyleIdx="0" presStyleCnt="2"/>
      <dgm:spPr/>
    </dgm:pt>
    <dgm:pt modelId="{5C885427-F60F-40F8-8D2C-54CB32FA72B4}" type="pres">
      <dgm:prSet presAssocID="{AD3AA50D-867A-4F06-ABD1-62913B508171}" presName="entireBox" presStyleLbl="node1" presStyleIdx="0" presStyleCnt="2" custScaleY="147903"/>
      <dgm:spPr/>
    </dgm:pt>
    <dgm:pt modelId="{A3FF8856-3B9B-4EE0-8D61-688B7EFE7BD0}" type="pres">
      <dgm:prSet presAssocID="{AD3AA50D-867A-4F06-ABD1-62913B508171}" presName="descendantBox" presStyleCnt="0"/>
      <dgm:spPr/>
    </dgm:pt>
    <dgm:pt modelId="{AC82DD81-E494-4AC8-905A-4AC9E9FFEFC7}" type="pres">
      <dgm:prSet presAssocID="{F0553FF5-A7C4-4B23-8EAE-57F2DC83690E}" presName="childTextBox" presStyleLbl="fgAccFollowNode1" presStyleIdx="0" presStyleCnt="3">
        <dgm:presLayoutVars>
          <dgm:bulletEnabled val="1"/>
        </dgm:presLayoutVars>
      </dgm:prSet>
      <dgm:spPr/>
    </dgm:pt>
    <dgm:pt modelId="{2CBC963C-3AD5-4E2E-BBAF-D54E5AC6397E}" type="pres">
      <dgm:prSet presAssocID="{E8DFAED8-4EE2-465F-A80D-85F23AD2E7F9}" presName="childTextBox" presStyleLbl="fgAccFollowNode1" presStyleIdx="1" presStyleCnt="3">
        <dgm:presLayoutVars>
          <dgm:bulletEnabled val="1"/>
        </dgm:presLayoutVars>
      </dgm:prSet>
      <dgm:spPr/>
    </dgm:pt>
    <dgm:pt modelId="{A1703B3A-7C08-4F29-B67B-8EF73CEA4E58}" type="pres">
      <dgm:prSet presAssocID="{5C481434-2449-41B9-9DF9-BEA85793CA7F}" presName="childTextBox" presStyleLbl="fgAccFollowNode1" presStyleIdx="2" presStyleCnt="3">
        <dgm:presLayoutVars>
          <dgm:bulletEnabled val="1"/>
        </dgm:presLayoutVars>
      </dgm:prSet>
      <dgm:spPr/>
    </dgm:pt>
    <dgm:pt modelId="{17325EA6-2E79-4C43-8BE9-FE8EBF282834}" type="pres">
      <dgm:prSet presAssocID="{02B7B6BE-5CA3-4A42-8A5D-EBC4C0573052}" presName="sp" presStyleCnt="0"/>
      <dgm:spPr/>
    </dgm:pt>
    <dgm:pt modelId="{2F2F652D-CB85-478C-8CF2-BB8ECDDD766E}" type="pres">
      <dgm:prSet presAssocID="{B4A68AE0-FDC7-4679-B703-6A9C9CC964DB}" presName="arrowAndChildren" presStyleCnt="0"/>
      <dgm:spPr/>
    </dgm:pt>
    <dgm:pt modelId="{B6A68C74-158D-4AA2-A0D6-890F17D2317B}" type="pres">
      <dgm:prSet presAssocID="{B4A68AE0-FDC7-4679-B703-6A9C9CC964DB}" presName="parentTextArrow" presStyleLbl="node1" presStyleIdx="1" presStyleCnt="2"/>
      <dgm:spPr/>
    </dgm:pt>
  </dgm:ptLst>
  <dgm:cxnLst>
    <dgm:cxn modelId="{FC9CF200-FB3B-4204-87F1-89DFBB1DB042}" srcId="{AD3AA50D-867A-4F06-ABD1-62913B508171}" destId="{E8DFAED8-4EE2-465F-A80D-85F23AD2E7F9}" srcOrd="1" destOrd="0" parTransId="{9F6C4FB7-3FCA-45D8-85F1-81D48BF0DCF9}" sibTransId="{FDE4B945-D684-4442-A43E-F497CF0A74B6}"/>
    <dgm:cxn modelId="{58148C08-B4FE-47E0-BD82-39513E8A4C4F}" type="presOf" srcId="{E8DFAED8-4EE2-465F-A80D-85F23AD2E7F9}" destId="{2CBC963C-3AD5-4E2E-BBAF-D54E5AC6397E}" srcOrd="0" destOrd="0" presId="urn:microsoft.com/office/officeart/2005/8/layout/process4"/>
    <dgm:cxn modelId="{D6E4B735-C684-49CE-8026-88DE57536B61}" type="presOf" srcId="{AD3AA50D-867A-4F06-ABD1-62913B508171}" destId="{9B86B682-7988-4028-861F-56B8B590C853}" srcOrd="0" destOrd="0" presId="urn:microsoft.com/office/officeart/2005/8/layout/process4"/>
    <dgm:cxn modelId="{A5570F67-B431-4FBA-B5B2-E50C6074C5C3}" srcId="{E767D00E-9AE2-4467-BF49-1786F8B01384}" destId="{AD3AA50D-867A-4F06-ABD1-62913B508171}" srcOrd="1" destOrd="0" parTransId="{A6B44EEC-563F-44B3-A6D2-FB39FADE6C60}" sibTransId="{499E718E-2B4A-458B-93BB-7B093DD22312}"/>
    <dgm:cxn modelId="{2D6F6C9E-2FCB-42C7-BBDD-A0429683A1CD}" type="presOf" srcId="{AD3AA50D-867A-4F06-ABD1-62913B508171}" destId="{5C885427-F60F-40F8-8D2C-54CB32FA72B4}" srcOrd="1" destOrd="0" presId="urn:microsoft.com/office/officeart/2005/8/layout/process4"/>
    <dgm:cxn modelId="{55966F9F-2716-4B4B-9AEF-6FC1E2A38ABD}" type="presOf" srcId="{B4A68AE0-FDC7-4679-B703-6A9C9CC964DB}" destId="{B6A68C74-158D-4AA2-A0D6-890F17D2317B}" srcOrd="0" destOrd="0" presId="urn:microsoft.com/office/officeart/2005/8/layout/process4"/>
    <dgm:cxn modelId="{F538D3B5-B29C-4714-B932-7C70FCB024F3}" srcId="{AD3AA50D-867A-4F06-ABD1-62913B508171}" destId="{5C481434-2449-41B9-9DF9-BEA85793CA7F}" srcOrd="2" destOrd="0" parTransId="{55F064E6-B937-4793-9C6B-D2C871A09794}" sibTransId="{9D8B1B3D-EF1D-4EA4-B455-39CA5FECC008}"/>
    <dgm:cxn modelId="{9D1530B9-ED7A-4E43-B94B-7F037412C2B8}" type="presOf" srcId="{F0553FF5-A7C4-4B23-8EAE-57F2DC83690E}" destId="{AC82DD81-E494-4AC8-905A-4AC9E9FFEFC7}" srcOrd="0" destOrd="0" presId="urn:microsoft.com/office/officeart/2005/8/layout/process4"/>
    <dgm:cxn modelId="{F59C9DC8-7D4F-46AE-B80A-5599C5A25CCC}" srcId="{AD3AA50D-867A-4F06-ABD1-62913B508171}" destId="{F0553FF5-A7C4-4B23-8EAE-57F2DC83690E}" srcOrd="0" destOrd="0" parTransId="{20C1A01E-7526-4CB3-8FB8-C7399046AD5A}" sibTransId="{3156CD68-54E4-4D48-801F-EB1CB9378EC0}"/>
    <dgm:cxn modelId="{7A8DC9C9-26B8-4D64-AD80-D06166C238EE}" type="presOf" srcId="{E767D00E-9AE2-4467-BF49-1786F8B01384}" destId="{96477A7C-3BEF-45F8-8E37-99B17FC0F30C}" srcOrd="0" destOrd="0" presId="urn:microsoft.com/office/officeart/2005/8/layout/process4"/>
    <dgm:cxn modelId="{21830FD4-7E2C-41C8-94E7-AA0E7DEDF843}" type="presOf" srcId="{5C481434-2449-41B9-9DF9-BEA85793CA7F}" destId="{A1703B3A-7C08-4F29-B67B-8EF73CEA4E58}" srcOrd="0" destOrd="0" presId="urn:microsoft.com/office/officeart/2005/8/layout/process4"/>
    <dgm:cxn modelId="{3FC622F9-256E-447D-A140-2A32D84DA51C}" srcId="{E767D00E-9AE2-4467-BF49-1786F8B01384}" destId="{B4A68AE0-FDC7-4679-B703-6A9C9CC964DB}" srcOrd="0" destOrd="0" parTransId="{8AA90E83-D526-4DF2-8CF2-36FC7C548437}" sibTransId="{02B7B6BE-5CA3-4A42-8A5D-EBC4C0573052}"/>
    <dgm:cxn modelId="{591E85C1-A477-44AE-B70E-6B480EE3B8FD}" type="presParOf" srcId="{96477A7C-3BEF-45F8-8E37-99B17FC0F30C}" destId="{61B6278A-8909-42D1-8E6A-24AA35F6205F}" srcOrd="0" destOrd="0" presId="urn:microsoft.com/office/officeart/2005/8/layout/process4"/>
    <dgm:cxn modelId="{8A617A27-6878-4006-A074-A18487FB70FE}" type="presParOf" srcId="{61B6278A-8909-42D1-8E6A-24AA35F6205F}" destId="{9B86B682-7988-4028-861F-56B8B590C853}" srcOrd="0" destOrd="0" presId="urn:microsoft.com/office/officeart/2005/8/layout/process4"/>
    <dgm:cxn modelId="{2DA3C8C5-42C9-4BC3-BAE2-F40B7DDD8D83}" type="presParOf" srcId="{61B6278A-8909-42D1-8E6A-24AA35F6205F}" destId="{5C885427-F60F-40F8-8D2C-54CB32FA72B4}" srcOrd="1" destOrd="0" presId="urn:microsoft.com/office/officeart/2005/8/layout/process4"/>
    <dgm:cxn modelId="{87F03F81-C557-4483-9E0F-A0AA9DD3638A}" type="presParOf" srcId="{61B6278A-8909-42D1-8E6A-24AA35F6205F}" destId="{A3FF8856-3B9B-4EE0-8D61-688B7EFE7BD0}" srcOrd="2" destOrd="0" presId="urn:microsoft.com/office/officeart/2005/8/layout/process4"/>
    <dgm:cxn modelId="{34A9F793-F06F-4E7A-BB54-536B55EBD898}" type="presParOf" srcId="{A3FF8856-3B9B-4EE0-8D61-688B7EFE7BD0}" destId="{AC82DD81-E494-4AC8-905A-4AC9E9FFEFC7}" srcOrd="0" destOrd="0" presId="urn:microsoft.com/office/officeart/2005/8/layout/process4"/>
    <dgm:cxn modelId="{11FDD0C0-207A-4173-8833-6F3E2DB182D6}" type="presParOf" srcId="{A3FF8856-3B9B-4EE0-8D61-688B7EFE7BD0}" destId="{2CBC963C-3AD5-4E2E-BBAF-D54E5AC6397E}" srcOrd="1" destOrd="0" presId="urn:microsoft.com/office/officeart/2005/8/layout/process4"/>
    <dgm:cxn modelId="{71637E28-9630-4147-894C-709A77C40970}" type="presParOf" srcId="{A3FF8856-3B9B-4EE0-8D61-688B7EFE7BD0}" destId="{A1703B3A-7C08-4F29-B67B-8EF73CEA4E58}" srcOrd="2" destOrd="0" presId="urn:microsoft.com/office/officeart/2005/8/layout/process4"/>
    <dgm:cxn modelId="{B51E9666-A089-41E0-9ECD-4347EFA8D989}" type="presParOf" srcId="{96477A7C-3BEF-45F8-8E37-99B17FC0F30C}" destId="{17325EA6-2E79-4C43-8BE9-FE8EBF282834}" srcOrd="1" destOrd="0" presId="urn:microsoft.com/office/officeart/2005/8/layout/process4"/>
    <dgm:cxn modelId="{58717287-5B1C-43BE-9DE4-4DD09750C276}" type="presParOf" srcId="{96477A7C-3BEF-45F8-8E37-99B17FC0F30C}" destId="{2F2F652D-CB85-478C-8CF2-BB8ECDDD766E}" srcOrd="2" destOrd="0" presId="urn:microsoft.com/office/officeart/2005/8/layout/process4"/>
    <dgm:cxn modelId="{4B8D6915-E931-4CDF-B83F-7DBB1C6F6A2E}" type="presParOf" srcId="{2F2F652D-CB85-478C-8CF2-BB8ECDDD766E}" destId="{B6A68C74-158D-4AA2-A0D6-890F17D231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A3ED1A-0657-4974-9C2A-C9440506179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8C81B8D-224F-41BB-B54B-A49D3AE7F052}">
      <dgm:prSet/>
      <dgm:spPr/>
      <dgm:t>
        <a:bodyPr/>
        <a:lstStyle/>
        <a:p>
          <a:r>
            <a:rPr lang="en-US"/>
            <a:t>The SSC guidelines suggest the use of dobutamine to treat “patients who show evidence of persistent hypoperfusion despite adequate fluid loading and the use of vasopressor agents”</a:t>
          </a:r>
        </a:p>
      </dgm:t>
    </dgm:pt>
    <dgm:pt modelId="{1FC2CD90-7E69-43AB-B060-5D2CDC0369BD}" type="parTrans" cxnId="{89D7DC47-ADF5-44C6-B1E0-99F9A498947B}">
      <dgm:prSet/>
      <dgm:spPr/>
      <dgm:t>
        <a:bodyPr/>
        <a:lstStyle/>
        <a:p>
          <a:endParaRPr lang="en-US"/>
        </a:p>
      </dgm:t>
    </dgm:pt>
    <dgm:pt modelId="{5F4DB6CF-38D1-482F-AB7A-403B7423FE33}" type="sibTrans" cxnId="{89D7DC47-ADF5-44C6-B1E0-99F9A498947B}">
      <dgm:prSet/>
      <dgm:spPr/>
      <dgm:t>
        <a:bodyPr/>
        <a:lstStyle/>
        <a:p>
          <a:endParaRPr lang="en-US"/>
        </a:p>
      </dgm:t>
    </dgm:pt>
    <dgm:pt modelId="{1AEA980E-2144-4A52-B0C9-DF73A61F0E11}">
      <dgm:prSet/>
      <dgm:spPr/>
      <dgm:t>
        <a:bodyPr/>
        <a:lstStyle/>
        <a:p>
          <a:r>
            <a:rPr lang="en-US"/>
            <a:t>The targeted endpoint of an inotrope therapy may be evidence of an improvement in tissue perfusion associated with an increase in CO. </a:t>
          </a:r>
        </a:p>
      </dgm:t>
    </dgm:pt>
    <dgm:pt modelId="{0EB06B22-7791-4578-9450-C948855052F7}" type="parTrans" cxnId="{C4917907-656E-46B6-9958-FE11C9DC5C33}">
      <dgm:prSet/>
      <dgm:spPr/>
      <dgm:t>
        <a:bodyPr/>
        <a:lstStyle/>
        <a:p>
          <a:endParaRPr lang="en-US"/>
        </a:p>
      </dgm:t>
    </dgm:pt>
    <dgm:pt modelId="{8531389E-6562-45F0-9051-1319D34B48DF}" type="sibTrans" cxnId="{C4917907-656E-46B6-9958-FE11C9DC5C33}">
      <dgm:prSet/>
      <dgm:spPr/>
      <dgm:t>
        <a:bodyPr/>
        <a:lstStyle/>
        <a:p>
          <a:endParaRPr lang="en-US"/>
        </a:p>
      </dgm:t>
    </dgm:pt>
    <dgm:pt modelId="{A3C44216-B37D-448A-B713-AF23571A9291}">
      <dgm:prSet/>
      <dgm:spPr/>
      <dgm:t>
        <a:bodyPr/>
        <a:lstStyle/>
        <a:p>
          <a:r>
            <a:rPr lang="en-US"/>
            <a:t>If a favorable effect is not achieved or if adverse events occur, the agent should be discontinued.</a:t>
          </a:r>
        </a:p>
      </dgm:t>
    </dgm:pt>
    <dgm:pt modelId="{1512E216-BF46-417F-B07D-DD5C2FDEC947}" type="parTrans" cxnId="{C6146ABF-BF43-42DF-841F-D9EB436FFD55}">
      <dgm:prSet/>
      <dgm:spPr/>
      <dgm:t>
        <a:bodyPr/>
        <a:lstStyle/>
        <a:p>
          <a:endParaRPr lang="en-US"/>
        </a:p>
      </dgm:t>
    </dgm:pt>
    <dgm:pt modelId="{4FE54A51-4B91-4DC2-A9EE-F59F992A4968}" type="sibTrans" cxnId="{C6146ABF-BF43-42DF-841F-D9EB436FFD55}">
      <dgm:prSet/>
      <dgm:spPr/>
      <dgm:t>
        <a:bodyPr/>
        <a:lstStyle/>
        <a:p>
          <a:endParaRPr lang="en-US"/>
        </a:p>
      </dgm:t>
    </dgm:pt>
    <dgm:pt modelId="{09ADD0F7-8B63-4EA0-938C-A4FB3E2FF367}" type="pres">
      <dgm:prSet presAssocID="{5CA3ED1A-0657-4974-9C2A-C94405061797}" presName="linear" presStyleCnt="0">
        <dgm:presLayoutVars>
          <dgm:animLvl val="lvl"/>
          <dgm:resizeHandles val="exact"/>
        </dgm:presLayoutVars>
      </dgm:prSet>
      <dgm:spPr/>
    </dgm:pt>
    <dgm:pt modelId="{F61FFE14-9141-4880-8CD4-F039F0E3B1EA}" type="pres">
      <dgm:prSet presAssocID="{58C81B8D-224F-41BB-B54B-A49D3AE7F0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09D6A7-B9C1-4DDD-936E-9F2C44FB7DFA}" type="pres">
      <dgm:prSet presAssocID="{5F4DB6CF-38D1-482F-AB7A-403B7423FE33}" presName="spacer" presStyleCnt="0"/>
      <dgm:spPr/>
    </dgm:pt>
    <dgm:pt modelId="{ED3B72A6-9D3C-4FF3-9B5C-E06450F2E987}" type="pres">
      <dgm:prSet presAssocID="{1AEA980E-2144-4A52-B0C9-DF73A61F0E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CADD8A-CB1E-4B01-97CE-B8D7BB8DE79C}" type="pres">
      <dgm:prSet presAssocID="{8531389E-6562-45F0-9051-1319D34B48DF}" presName="spacer" presStyleCnt="0"/>
      <dgm:spPr/>
    </dgm:pt>
    <dgm:pt modelId="{8C9AAADE-1098-420B-A99C-57076C07455B}" type="pres">
      <dgm:prSet presAssocID="{A3C44216-B37D-448A-B713-AF23571A929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917907-656E-46B6-9958-FE11C9DC5C33}" srcId="{5CA3ED1A-0657-4974-9C2A-C94405061797}" destId="{1AEA980E-2144-4A52-B0C9-DF73A61F0E11}" srcOrd="1" destOrd="0" parTransId="{0EB06B22-7791-4578-9450-C948855052F7}" sibTransId="{8531389E-6562-45F0-9051-1319D34B48DF}"/>
    <dgm:cxn modelId="{2CDF8C31-95E3-4F75-8970-C134B491A0AC}" type="presOf" srcId="{5CA3ED1A-0657-4974-9C2A-C94405061797}" destId="{09ADD0F7-8B63-4EA0-938C-A4FB3E2FF367}" srcOrd="0" destOrd="0" presId="urn:microsoft.com/office/officeart/2005/8/layout/vList2"/>
    <dgm:cxn modelId="{89D7DC47-ADF5-44C6-B1E0-99F9A498947B}" srcId="{5CA3ED1A-0657-4974-9C2A-C94405061797}" destId="{58C81B8D-224F-41BB-B54B-A49D3AE7F052}" srcOrd="0" destOrd="0" parTransId="{1FC2CD90-7E69-43AB-B060-5D2CDC0369BD}" sibTransId="{5F4DB6CF-38D1-482F-AB7A-403B7423FE33}"/>
    <dgm:cxn modelId="{C0F94D77-74C9-4E84-9287-CE67A572D91C}" type="presOf" srcId="{1AEA980E-2144-4A52-B0C9-DF73A61F0E11}" destId="{ED3B72A6-9D3C-4FF3-9B5C-E06450F2E987}" srcOrd="0" destOrd="0" presId="urn:microsoft.com/office/officeart/2005/8/layout/vList2"/>
    <dgm:cxn modelId="{98418489-C09E-4596-82D6-21C8C992EF10}" type="presOf" srcId="{58C81B8D-224F-41BB-B54B-A49D3AE7F052}" destId="{F61FFE14-9141-4880-8CD4-F039F0E3B1EA}" srcOrd="0" destOrd="0" presId="urn:microsoft.com/office/officeart/2005/8/layout/vList2"/>
    <dgm:cxn modelId="{EFCA33B2-6964-4D5C-8EAE-C0622E0F6545}" type="presOf" srcId="{A3C44216-B37D-448A-B713-AF23571A9291}" destId="{8C9AAADE-1098-420B-A99C-57076C07455B}" srcOrd="0" destOrd="0" presId="urn:microsoft.com/office/officeart/2005/8/layout/vList2"/>
    <dgm:cxn modelId="{C6146ABF-BF43-42DF-841F-D9EB436FFD55}" srcId="{5CA3ED1A-0657-4974-9C2A-C94405061797}" destId="{A3C44216-B37D-448A-B713-AF23571A9291}" srcOrd="2" destOrd="0" parTransId="{1512E216-BF46-417F-B07D-DD5C2FDEC947}" sibTransId="{4FE54A51-4B91-4DC2-A9EE-F59F992A4968}"/>
    <dgm:cxn modelId="{6C742F7B-F763-400E-8506-B00451E07355}" type="presParOf" srcId="{09ADD0F7-8B63-4EA0-938C-A4FB3E2FF367}" destId="{F61FFE14-9141-4880-8CD4-F039F0E3B1EA}" srcOrd="0" destOrd="0" presId="urn:microsoft.com/office/officeart/2005/8/layout/vList2"/>
    <dgm:cxn modelId="{50D01217-0A82-46E0-B33D-A95D01732514}" type="presParOf" srcId="{09ADD0F7-8B63-4EA0-938C-A4FB3E2FF367}" destId="{4A09D6A7-B9C1-4DDD-936E-9F2C44FB7DFA}" srcOrd="1" destOrd="0" presId="urn:microsoft.com/office/officeart/2005/8/layout/vList2"/>
    <dgm:cxn modelId="{B1B6A7E4-113D-4A99-AEAB-CF9A3FFC7BD5}" type="presParOf" srcId="{09ADD0F7-8B63-4EA0-938C-A4FB3E2FF367}" destId="{ED3B72A6-9D3C-4FF3-9B5C-E06450F2E987}" srcOrd="2" destOrd="0" presId="urn:microsoft.com/office/officeart/2005/8/layout/vList2"/>
    <dgm:cxn modelId="{C29CF0B5-74B6-4BE6-8867-250AA915625C}" type="presParOf" srcId="{09ADD0F7-8B63-4EA0-938C-A4FB3E2FF367}" destId="{3DCADD8A-CB1E-4B01-97CE-B8D7BB8DE79C}" srcOrd="3" destOrd="0" presId="urn:microsoft.com/office/officeart/2005/8/layout/vList2"/>
    <dgm:cxn modelId="{4454477B-C6D5-48DF-B57F-6648E7BF86EA}" type="presParOf" srcId="{09ADD0F7-8B63-4EA0-938C-A4FB3E2FF367}" destId="{8C9AAADE-1098-420B-A99C-57076C0745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E8A360-1905-47F8-83DD-C63B7136BB1E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87072B7-F70E-4ED8-BB59-6DCB15BFD1BE}">
      <dgm:prSet custT="1"/>
      <dgm:spPr/>
      <dgm:t>
        <a:bodyPr/>
        <a:lstStyle/>
        <a:p>
          <a:r>
            <a:rPr lang="en-US" sz="2400" dirty="0"/>
            <a:t>In 2018, two large trials on low-dose steroids were published.</a:t>
          </a:r>
        </a:p>
      </dgm:t>
    </dgm:pt>
    <dgm:pt modelId="{A43E0CDB-B444-434B-AB38-B0BBD4B9CE28}" type="parTrans" cxnId="{9455850C-A3B7-445D-A3F7-0F5DF32A784E}">
      <dgm:prSet/>
      <dgm:spPr/>
      <dgm:t>
        <a:bodyPr/>
        <a:lstStyle/>
        <a:p>
          <a:endParaRPr lang="en-US"/>
        </a:p>
      </dgm:t>
    </dgm:pt>
    <dgm:pt modelId="{8B35164A-3976-4BFE-B8E4-1F9737E3A16C}" type="sibTrans" cxnId="{9455850C-A3B7-445D-A3F7-0F5DF32A784E}">
      <dgm:prSet/>
      <dgm:spPr/>
      <dgm:t>
        <a:bodyPr/>
        <a:lstStyle/>
        <a:p>
          <a:endParaRPr lang="en-US"/>
        </a:p>
      </dgm:t>
    </dgm:pt>
    <dgm:pt modelId="{2230B2CB-1BBC-4A4E-9950-E98C29A2FAAB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</a:rPr>
            <a:t>The ADRENAL trial </a:t>
          </a:r>
          <a:r>
            <a:rPr lang="en-US" dirty="0"/>
            <a:t>randomized 3800 mechanically ventilated ICU patients with septic shock to hydrocortisone infusion or placebo.</a:t>
          </a:r>
        </a:p>
      </dgm:t>
    </dgm:pt>
    <dgm:pt modelId="{42A0012B-DD86-4DFD-88A9-760C08B5784F}" type="parTrans" cxnId="{3764328E-E41E-451B-ABF8-60A927F50261}">
      <dgm:prSet/>
      <dgm:spPr/>
      <dgm:t>
        <a:bodyPr/>
        <a:lstStyle/>
        <a:p>
          <a:endParaRPr lang="en-US"/>
        </a:p>
      </dgm:t>
    </dgm:pt>
    <dgm:pt modelId="{2075BD10-032A-497D-B42D-DB05206031BB}" type="sibTrans" cxnId="{3764328E-E41E-451B-ABF8-60A927F50261}">
      <dgm:prSet/>
      <dgm:spPr/>
      <dgm:t>
        <a:bodyPr/>
        <a:lstStyle/>
        <a:p>
          <a:endParaRPr lang="en-US"/>
        </a:p>
      </dgm:t>
    </dgm:pt>
    <dgm:pt modelId="{AF0AF854-D36D-4560-90E7-364A3EC3029C}">
      <dgm:prSet/>
      <dgm:spPr/>
      <dgm:t>
        <a:bodyPr/>
        <a:lstStyle/>
        <a:p>
          <a:r>
            <a:rPr lang="en-US"/>
            <a:t>Mortality was similar, but the time on vasopressors, on mechanical ventilation, and in the ICU was shorter in the hydrocortisone group.</a:t>
          </a:r>
        </a:p>
      </dgm:t>
    </dgm:pt>
    <dgm:pt modelId="{A1E02FF6-9B6F-4587-9ADE-4FF5676984C4}" type="parTrans" cxnId="{B458465F-B472-4F27-A083-CFB4359A2484}">
      <dgm:prSet/>
      <dgm:spPr/>
      <dgm:t>
        <a:bodyPr/>
        <a:lstStyle/>
        <a:p>
          <a:endParaRPr lang="en-US"/>
        </a:p>
      </dgm:t>
    </dgm:pt>
    <dgm:pt modelId="{07E78EA4-57D9-4BD9-9133-CD4082C2AA99}" type="sibTrans" cxnId="{B458465F-B472-4F27-A083-CFB4359A2484}">
      <dgm:prSet/>
      <dgm:spPr/>
      <dgm:t>
        <a:bodyPr/>
        <a:lstStyle/>
        <a:p>
          <a:endParaRPr lang="en-US"/>
        </a:p>
      </dgm:t>
    </dgm:pt>
    <dgm:pt modelId="{3CFC3826-0211-434F-92FB-FAA1C34D4844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</a:rPr>
            <a:t>The APROCCHSS trial </a:t>
          </a:r>
          <a:r>
            <a:rPr lang="en-US" dirty="0"/>
            <a:t>randomized 1241 ICU patients who had septic shock and multiple organ failure to hydrocortisone + fludrocortisone or placebo.</a:t>
          </a:r>
        </a:p>
      </dgm:t>
    </dgm:pt>
    <dgm:pt modelId="{512BA55F-2E61-4FE9-BC40-F510587432EA}" type="parTrans" cxnId="{70DC650A-FC2C-4C7A-B07D-CF506AD1B13A}">
      <dgm:prSet/>
      <dgm:spPr/>
      <dgm:t>
        <a:bodyPr/>
        <a:lstStyle/>
        <a:p>
          <a:endParaRPr lang="en-US"/>
        </a:p>
      </dgm:t>
    </dgm:pt>
    <dgm:pt modelId="{0A76862E-FDCF-4063-89E1-1C55AF643C68}" type="sibTrans" cxnId="{70DC650A-FC2C-4C7A-B07D-CF506AD1B13A}">
      <dgm:prSet/>
      <dgm:spPr/>
      <dgm:t>
        <a:bodyPr/>
        <a:lstStyle/>
        <a:p>
          <a:endParaRPr lang="en-US"/>
        </a:p>
      </dgm:t>
    </dgm:pt>
    <dgm:pt modelId="{B65CBA81-CC54-4B21-9A8A-3FB441AB6492}">
      <dgm:prSet/>
      <dgm:spPr/>
      <dgm:t>
        <a:bodyPr/>
        <a:lstStyle/>
        <a:p>
          <a:r>
            <a:rPr lang="en-US"/>
            <a:t>Mortality was lower in the steroids group, as was the time on vasopressors and organ failure.</a:t>
          </a:r>
        </a:p>
      </dgm:t>
    </dgm:pt>
    <dgm:pt modelId="{34DEADA4-CF09-45B5-9360-6DCF062A4506}" type="parTrans" cxnId="{8A72ECE4-3D3E-404C-9B3C-5E0FC481D95B}">
      <dgm:prSet/>
      <dgm:spPr/>
      <dgm:t>
        <a:bodyPr/>
        <a:lstStyle/>
        <a:p>
          <a:endParaRPr lang="en-US"/>
        </a:p>
      </dgm:t>
    </dgm:pt>
    <dgm:pt modelId="{5BDA0B2C-ED43-440A-9EC2-38C7FDCC4C10}" type="sibTrans" cxnId="{8A72ECE4-3D3E-404C-9B3C-5E0FC481D95B}">
      <dgm:prSet/>
      <dgm:spPr/>
      <dgm:t>
        <a:bodyPr/>
        <a:lstStyle/>
        <a:p>
          <a:endParaRPr lang="en-US"/>
        </a:p>
      </dgm:t>
    </dgm:pt>
    <dgm:pt modelId="{7C77FB28-506F-4C51-9261-3FCCAD23105C}" type="pres">
      <dgm:prSet presAssocID="{86E8A360-1905-47F8-83DD-C63B7136BB1E}" presName="Name0" presStyleCnt="0">
        <dgm:presLayoutVars>
          <dgm:dir/>
          <dgm:animLvl val="lvl"/>
          <dgm:resizeHandles val="exact"/>
        </dgm:presLayoutVars>
      </dgm:prSet>
      <dgm:spPr/>
    </dgm:pt>
    <dgm:pt modelId="{9BDA59AC-F838-410E-9916-DCBEA2A84C35}" type="pres">
      <dgm:prSet presAssocID="{3CFC3826-0211-434F-92FB-FAA1C34D4844}" presName="boxAndChildren" presStyleCnt="0"/>
      <dgm:spPr/>
    </dgm:pt>
    <dgm:pt modelId="{482C1B09-BB85-47DD-9DCF-C3DF1F100081}" type="pres">
      <dgm:prSet presAssocID="{3CFC3826-0211-434F-92FB-FAA1C34D4844}" presName="parentTextBox" presStyleLbl="node1" presStyleIdx="0" presStyleCnt="3"/>
      <dgm:spPr/>
    </dgm:pt>
    <dgm:pt modelId="{22B99EF0-0D55-49AB-B3C8-0CBFB05B121A}" type="pres">
      <dgm:prSet presAssocID="{3CFC3826-0211-434F-92FB-FAA1C34D4844}" presName="entireBox" presStyleLbl="node1" presStyleIdx="0" presStyleCnt="3"/>
      <dgm:spPr/>
    </dgm:pt>
    <dgm:pt modelId="{3C0F07AE-CD7F-4A3A-9C53-700E51EDE891}" type="pres">
      <dgm:prSet presAssocID="{3CFC3826-0211-434F-92FB-FAA1C34D4844}" presName="descendantBox" presStyleCnt="0"/>
      <dgm:spPr/>
    </dgm:pt>
    <dgm:pt modelId="{4CB9FF31-B1CB-4049-9969-C62546ACCDAB}" type="pres">
      <dgm:prSet presAssocID="{B65CBA81-CC54-4B21-9A8A-3FB441AB6492}" presName="childTextBox" presStyleLbl="fgAccFollowNode1" presStyleIdx="0" presStyleCnt="2">
        <dgm:presLayoutVars>
          <dgm:bulletEnabled val="1"/>
        </dgm:presLayoutVars>
      </dgm:prSet>
      <dgm:spPr/>
    </dgm:pt>
    <dgm:pt modelId="{827D4194-E45A-4F39-B563-BF34CB7A040E}" type="pres">
      <dgm:prSet presAssocID="{2075BD10-032A-497D-B42D-DB05206031BB}" presName="sp" presStyleCnt="0"/>
      <dgm:spPr/>
    </dgm:pt>
    <dgm:pt modelId="{99D204C3-6359-4DE6-A37C-312EE8F62B68}" type="pres">
      <dgm:prSet presAssocID="{2230B2CB-1BBC-4A4E-9950-E98C29A2FAAB}" presName="arrowAndChildren" presStyleCnt="0"/>
      <dgm:spPr/>
    </dgm:pt>
    <dgm:pt modelId="{65226DF3-F8C8-4EE1-B429-9F8273041993}" type="pres">
      <dgm:prSet presAssocID="{2230B2CB-1BBC-4A4E-9950-E98C29A2FAAB}" presName="parentTextArrow" presStyleLbl="node1" presStyleIdx="0" presStyleCnt="3"/>
      <dgm:spPr/>
    </dgm:pt>
    <dgm:pt modelId="{71198BF7-C1F6-422B-A558-1D0CAC4778C0}" type="pres">
      <dgm:prSet presAssocID="{2230B2CB-1BBC-4A4E-9950-E98C29A2FAAB}" presName="arrow" presStyleLbl="node1" presStyleIdx="1" presStyleCnt="3"/>
      <dgm:spPr/>
    </dgm:pt>
    <dgm:pt modelId="{2BC3E63B-B329-4E35-8A35-BF678328D97C}" type="pres">
      <dgm:prSet presAssocID="{2230B2CB-1BBC-4A4E-9950-E98C29A2FAAB}" presName="descendantArrow" presStyleCnt="0"/>
      <dgm:spPr/>
    </dgm:pt>
    <dgm:pt modelId="{B751A5A7-4437-4871-8824-43C300EA541E}" type="pres">
      <dgm:prSet presAssocID="{AF0AF854-D36D-4560-90E7-364A3EC3029C}" presName="childTextArrow" presStyleLbl="fgAccFollowNode1" presStyleIdx="1" presStyleCnt="2">
        <dgm:presLayoutVars>
          <dgm:bulletEnabled val="1"/>
        </dgm:presLayoutVars>
      </dgm:prSet>
      <dgm:spPr/>
    </dgm:pt>
    <dgm:pt modelId="{BD782800-B905-40C1-815A-DE921EB71683}" type="pres">
      <dgm:prSet presAssocID="{8B35164A-3976-4BFE-B8E4-1F9737E3A16C}" presName="sp" presStyleCnt="0"/>
      <dgm:spPr/>
    </dgm:pt>
    <dgm:pt modelId="{050C6D04-FD44-42C4-8668-070A588B1077}" type="pres">
      <dgm:prSet presAssocID="{987072B7-F70E-4ED8-BB59-6DCB15BFD1BE}" presName="arrowAndChildren" presStyleCnt="0"/>
      <dgm:spPr/>
    </dgm:pt>
    <dgm:pt modelId="{4316B814-65DF-46E6-A1BB-496FD7CF13C2}" type="pres">
      <dgm:prSet presAssocID="{987072B7-F70E-4ED8-BB59-6DCB15BFD1BE}" presName="parentTextArrow" presStyleLbl="node1" presStyleIdx="2" presStyleCnt="3"/>
      <dgm:spPr/>
    </dgm:pt>
  </dgm:ptLst>
  <dgm:cxnLst>
    <dgm:cxn modelId="{70DC650A-FC2C-4C7A-B07D-CF506AD1B13A}" srcId="{86E8A360-1905-47F8-83DD-C63B7136BB1E}" destId="{3CFC3826-0211-434F-92FB-FAA1C34D4844}" srcOrd="2" destOrd="0" parTransId="{512BA55F-2E61-4FE9-BC40-F510587432EA}" sibTransId="{0A76862E-FDCF-4063-89E1-1C55AF643C68}"/>
    <dgm:cxn modelId="{9455850C-A3B7-445D-A3F7-0F5DF32A784E}" srcId="{86E8A360-1905-47F8-83DD-C63B7136BB1E}" destId="{987072B7-F70E-4ED8-BB59-6DCB15BFD1BE}" srcOrd="0" destOrd="0" parTransId="{A43E0CDB-B444-434B-AB38-B0BBD4B9CE28}" sibTransId="{8B35164A-3976-4BFE-B8E4-1F9737E3A16C}"/>
    <dgm:cxn modelId="{FE536820-C5E4-4290-B8BB-F004F4AEAA86}" type="presOf" srcId="{AF0AF854-D36D-4560-90E7-364A3EC3029C}" destId="{B751A5A7-4437-4871-8824-43C300EA541E}" srcOrd="0" destOrd="0" presId="urn:microsoft.com/office/officeart/2005/8/layout/process4"/>
    <dgm:cxn modelId="{27A5F726-396B-4BA4-ABA5-F9E70B326172}" type="presOf" srcId="{B65CBA81-CC54-4B21-9A8A-3FB441AB6492}" destId="{4CB9FF31-B1CB-4049-9969-C62546ACCDAB}" srcOrd="0" destOrd="0" presId="urn:microsoft.com/office/officeart/2005/8/layout/process4"/>
    <dgm:cxn modelId="{4D4CAC3E-84E3-4BA4-9862-956B7EE1804C}" type="presOf" srcId="{3CFC3826-0211-434F-92FB-FAA1C34D4844}" destId="{22B99EF0-0D55-49AB-B3C8-0CBFB05B121A}" srcOrd="1" destOrd="0" presId="urn:microsoft.com/office/officeart/2005/8/layout/process4"/>
    <dgm:cxn modelId="{B458465F-B472-4F27-A083-CFB4359A2484}" srcId="{2230B2CB-1BBC-4A4E-9950-E98C29A2FAAB}" destId="{AF0AF854-D36D-4560-90E7-364A3EC3029C}" srcOrd="0" destOrd="0" parTransId="{A1E02FF6-9B6F-4587-9ADE-4FF5676984C4}" sibTransId="{07E78EA4-57D9-4BD9-9133-CD4082C2AA99}"/>
    <dgm:cxn modelId="{4519CB72-9A72-45BE-920C-3E648D784822}" type="presOf" srcId="{2230B2CB-1BBC-4A4E-9950-E98C29A2FAAB}" destId="{71198BF7-C1F6-422B-A558-1D0CAC4778C0}" srcOrd="1" destOrd="0" presId="urn:microsoft.com/office/officeart/2005/8/layout/process4"/>
    <dgm:cxn modelId="{181A0882-5F98-40DB-9487-7BABC6DAC07F}" type="presOf" srcId="{86E8A360-1905-47F8-83DD-C63B7136BB1E}" destId="{7C77FB28-506F-4C51-9261-3FCCAD23105C}" srcOrd="0" destOrd="0" presId="urn:microsoft.com/office/officeart/2005/8/layout/process4"/>
    <dgm:cxn modelId="{3764328E-E41E-451B-ABF8-60A927F50261}" srcId="{86E8A360-1905-47F8-83DD-C63B7136BB1E}" destId="{2230B2CB-1BBC-4A4E-9950-E98C29A2FAAB}" srcOrd="1" destOrd="0" parTransId="{42A0012B-DD86-4DFD-88A9-760C08B5784F}" sibTransId="{2075BD10-032A-497D-B42D-DB05206031BB}"/>
    <dgm:cxn modelId="{825AC78E-FD0C-44CE-81D5-C535A298CD89}" type="presOf" srcId="{987072B7-F70E-4ED8-BB59-6DCB15BFD1BE}" destId="{4316B814-65DF-46E6-A1BB-496FD7CF13C2}" srcOrd="0" destOrd="0" presId="urn:microsoft.com/office/officeart/2005/8/layout/process4"/>
    <dgm:cxn modelId="{51885099-90FE-4526-8739-A9903D3E92B3}" type="presOf" srcId="{3CFC3826-0211-434F-92FB-FAA1C34D4844}" destId="{482C1B09-BB85-47DD-9DCF-C3DF1F100081}" srcOrd="0" destOrd="0" presId="urn:microsoft.com/office/officeart/2005/8/layout/process4"/>
    <dgm:cxn modelId="{76F530BF-1CFB-42A0-BD02-425667C4BC93}" type="presOf" srcId="{2230B2CB-1BBC-4A4E-9950-E98C29A2FAAB}" destId="{65226DF3-F8C8-4EE1-B429-9F8273041993}" srcOrd="0" destOrd="0" presId="urn:microsoft.com/office/officeart/2005/8/layout/process4"/>
    <dgm:cxn modelId="{8A72ECE4-3D3E-404C-9B3C-5E0FC481D95B}" srcId="{3CFC3826-0211-434F-92FB-FAA1C34D4844}" destId="{B65CBA81-CC54-4B21-9A8A-3FB441AB6492}" srcOrd="0" destOrd="0" parTransId="{34DEADA4-CF09-45B5-9360-6DCF062A4506}" sibTransId="{5BDA0B2C-ED43-440A-9EC2-38C7FDCC4C10}"/>
    <dgm:cxn modelId="{18472033-DFF4-4A20-94E4-0A0B787E5F8A}" type="presParOf" srcId="{7C77FB28-506F-4C51-9261-3FCCAD23105C}" destId="{9BDA59AC-F838-410E-9916-DCBEA2A84C35}" srcOrd="0" destOrd="0" presId="urn:microsoft.com/office/officeart/2005/8/layout/process4"/>
    <dgm:cxn modelId="{36AE17A0-DFB7-458D-8553-A9B180EC30E0}" type="presParOf" srcId="{9BDA59AC-F838-410E-9916-DCBEA2A84C35}" destId="{482C1B09-BB85-47DD-9DCF-C3DF1F100081}" srcOrd="0" destOrd="0" presId="urn:microsoft.com/office/officeart/2005/8/layout/process4"/>
    <dgm:cxn modelId="{7C33151F-D7DF-45F9-896A-76806843CB84}" type="presParOf" srcId="{9BDA59AC-F838-410E-9916-DCBEA2A84C35}" destId="{22B99EF0-0D55-49AB-B3C8-0CBFB05B121A}" srcOrd="1" destOrd="0" presId="urn:microsoft.com/office/officeart/2005/8/layout/process4"/>
    <dgm:cxn modelId="{AA033CE2-52AB-40CD-8C54-4D2125EB5ABE}" type="presParOf" srcId="{9BDA59AC-F838-410E-9916-DCBEA2A84C35}" destId="{3C0F07AE-CD7F-4A3A-9C53-700E51EDE891}" srcOrd="2" destOrd="0" presId="urn:microsoft.com/office/officeart/2005/8/layout/process4"/>
    <dgm:cxn modelId="{DCD0F8F3-0AB2-4E36-8467-77EBD7ED7873}" type="presParOf" srcId="{3C0F07AE-CD7F-4A3A-9C53-700E51EDE891}" destId="{4CB9FF31-B1CB-4049-9969-C62546ACCDAB}" srcOrd="0" destOrd="0" presId="urn:microsoft.com/office/officeart/2005/8/layout/process4"/>
    <dgm:cxn modelId="{8284C214-F49A-42A3-A22C-5A12096B3DEC}" type="presParOf" srcId="{7C77FB28-506F-4C51-9261-3FCCAD23105C}" destId="{827D4194-E45A-4F39-B563-BF34CB7A040E}" srcOrd="1" destOrd="0" presId="urn:microsoft.com/office/officeart/2005/8/layout/process4"/>
    <dgm:cxn modelId="{A2C0700C-5F7E-45B9-BD85-749FCD05DBA4}" type="presParOf" srcId="{7C77FB28-506F-4C51-9261-3FCCAD23105C}" destId="{99D204C3-6359-4DE6-A37C-312EE8F62B68}" srcOrd="2" destOrd="0" presId="urn:microsoft.com/office/officeart/2005/8/layout/process4"/>
    <dgm:cxn modelId="{5B5F59BB-45A7-4A4D-85C8-A0DF2119A28E}" type="presParOf" srcId="{99D204C3-6359-4DE6-A37C-312EE8F62B68}" destId="{65226DF3-F8C8-4EE1-B429-9F8273041993}" srcOrd="0" destOrd="0" presId="urn:microsoft.com/office/officeart/2005/8/layout/process4"/>
    <dgm:cxn modelId="{6F0B8BA1-D838-49AF-8690-12DDC8D0749E}" type="presParOf" srcId="{99D204C3-6359-4DE6-A37C-312EE8F62B68}" destId="{71198BF7-C1F6-422B-A558-1D0CAC4778C0}" srcOrd="1" destOrd="0" presId="urn:microsoft.com/office/officeart/2005/8/layout/process4"/>
    <dgm:cxn modelId="{3A023E5E-2E52-4471-9772-2F656C3F47D6}" type="presParOf" srcId="{99D204C3-6359-4DE6-A37C-312EE8F62B68}" destId="{2BC3E63B-B329-4E35-8A35-BF678328D97C}" srcOrd="2" destOrd="0" presId="urn:microsoft.com/office/officeart/2005/8/layout/process4"/>
    <dgm:cxn modelId="{99AC897D-EF4E-41A8-B9DC-D906E8FB32E0}" type="presParOf" srcId="{2BC3E63B-B329-4E35-8A35-BF678328D97C}" destId="{B751A5A7-4437-4871-8824-43C300EA541E}" srcOrd="0" destOrd="0" presId="urn:microsoft.com/office/officeart/2005/8/layout/process4"/>
    <dgm:cxn modelId="{314B0DB0-0485-4A89-A260-4F93EDBAE79C}" type="presParOf" srcId="{7C77FB28-506F-4C51-9261-3FCCAD23105C}" destId="{BD782800-B905-40C1-815A-DE921EB71683}" srcOrd="3" destOrd="0" presId="urn:microsoft.com/office/officeart/2005/8/layout/process4"/>
    <dgm:cxn modelId="{1E4E6159-B8B1-4050-8D86-6318C9FFBA14}" type="presParOf" srcId="{7C77FB28-506F-4C51-9261-3FCCAD23105C}" destId="{050C6D04-FD44-42C4-8668-070A588B1077}" srcOrd="4" destOrd="0" presId="urn:microsoft.com/office/officeart/2005/8/layout/process4"/>
    <dgm:cxn modelId="{CF006DAF-D85F-44C1-BAD1-C69B6A6CBB30}" type="presParOf" srcId="{050C6D04-FD44-42C4-8668-070A588B1077}" destId="{4316B814-65DF-46E6-A1BB-496FD7CF13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CBA6C-64A0-47A4-88BA-EE80A21D0FE0}">
      <dsp:nvSpPr>
        <dsp:cNvPr id="0" name=""/>
        <dsp:cNvSpPr/>
      </dsp:nvSpPr>
      <dsp:spPr>
        <a:xfrm>
          <a:off x="1605310" y="249069"/>
          <a:ext cx="2161687" cy="21616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34D99-ECEC-4E0E-BA34-9DB75E3BF1CB}">
      <dsp:nvSpPr>
        <dsp:cNvPr id="0" name=""/>
        <dsp:cNvSpPr/>
      </dsp:nvSpPr>
      <dsp:spPr>
        <a:xfrm>
          <a:off x="2065997" y="709756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972A7-8967-4D41-9685-430101094F2A}">
      <dsp:nvSpPr>
        <dsp:cNvPr id="0" name=""/>
        <dsp:cNvSpPr/>
      </dsp:nvSpPr>
      <dsp:spPr>
        <a:xfrm>
          <a:off x="641055" y="3084069"/>
          <a:ext cx="4090196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i="1" kern="1200" dirty="0"/>
            <a:t>Sepsis </a:t>
          </a:r>
          <a:r>
            <a:rPr lang="en-US" sz="1600" kern="1200" dirty="0"/>
            <a:t>is a life-threatening organ dysfunction caused by a dysregulated host response to infection.</a:t>
          </a:r>
        </a:p>
      </dsp:txBody>
      <dsp:txXfrm>
        <a:off x="641055" y="3084069"/>
        <a:ext cx="4090196" cy="747835"/>
      </dsp:txXfrm>
    </dsp:sp>
    <dsp:sp modelId="{CC026873-5793-4CBD-BCD4-6CA7E973A822}">
      <dsp:nvSpPr>
        <dsp:cNvPr id="0" name=""/>
        <dsp:cNvSpPr/>
      </dsp:nvSpPr>
      <dsp:spPr>
        <a:xfrm>
          <a:off x="6532132" y="249069"/>
          <a:ext cx="2161687" cy="21616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548E3-0A59-4A7E-B5DA-7F7E347AF17E}">
      <dsp:nvSpPr>
        <dsp:cNvPr id="0" name=""/>
        <dsp:cNvSpPr/>
      </dsp:nvSpPr>
      <dsp:spPr>
        <a:xfrm>
          <a:off x="6992820" y="709756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FF58A-9C30-4FE2-BE5D-33D51B36F566}">
      <dsp:nvSpPr>
        <dsp:cNvPr id="0" name=""/>
        <dsp:cNvSpPr/>
      </dsp:nvSpPr>
      <dsp:spPr>
        <a:xfrm>
          <a:off x="5351408" y="3084069"/>
          <a:ext cx="4523136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1" kern="1200" dirty="0"/>
            <a:t>Septic shock </a:t>
          </a:r>
          <a:r>
            <a:rPr lang="en-US" sz="1400" kern="1200" dirty="0"/>
            <a:t>is a subset of sepsis in which profound circulatory, cellular, and metabolic abnormalities are associated with a greater risk of mortality than in sepsis alone.</a:t>
          </a:r>
        </a:p>
      </dsp:txBody>
      <dsp:txXfrm>
        <a:off x="5351408" y="3084069"/>
        <a:ext cx="4523136" cy="747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FE0FF-7F0A-422F-8B3B-8CFF16E76FBE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D477C0-6D31-45B2-A3D3-97D0247EB0EA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0AB37D-4649-46B9-B3AC-788188B0DEBA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Should target providing adequate </a:t>
          </a:r>
          <a:r>
            <a:rPr lang="en-US" sz="1700" b="1" kern="1200"/>
            <a:t>organ perfusion pressure </a:t>
          </a:r>
          <a:r>
            <a:rPr lang="en-US" sz="1700" kern="1200"/>
            <a:t>and </a:t>
          </a:r>
          <a:r>
            <a:rPr lang="en-US" sz="1700" b="1" kern="1200"/>
            <a:t>oxygen delivery (DO2)</a:t>
          </a:r>
          <a:r>
            <a:rPr lang="en-US" sz="1700" kern="1200"/>
            <a:t>.</a:t>
          </a:r>
        </a:p>
      </dsp:txBody>
      <dsp:txXfrm>
        <a:off x="1429899" y="2442"/>
        <a:ext cx="5083704" cy="1238008"/>
      </dsp:txXfrm>
    </dsp:sp>
    <dsp:sp modelId="{08903D92-CF10-4F83-86EF-0F92AD9B8FAA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71C2FF-B563-41C4-8507-B0938485DA65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02C86-F625-40E1-B9FF-6AFD59163C2D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organ perfusion pressure is reflected by the mean arterial pressure (MAP) for most vital organs (e.g. brain, kidney), and diastolic arterial pressure for the left ventricle. </a:t>
          </a:r>
        </a:p>
      </dsp:txBody>
      <dsp:txXfrm>
        <a:off x="1429899" y="1549953"/>
        <a:ext cx="5083704" cy="1238008"/>
      </dsp:txXfrm>
    </dsp:sp>
    <dsp:sp modelId="{43BF49F1-C6D0-4F47-AA74-3125564C7B35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1EBCB7-3307-4E97-B2B5-3F299F2D443C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FADC09-98D0-4DB8-9BEC-2CBAC7B220D4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Inadequate perfusion can be detected by simple markers such as increased capillary refill time (CRT) or mottling.</a:t>
          </a:r>
        </a:p>
      </dsp:txBody>
      <dsp:txXfrm>
        <a:off x="1429899" y="3097464"/>
        <a:ext cx="5083704" cy="1238008"/>
      </dsp:txXfrm>
    </dsp:sp>
    <dsp:sp modelId="{11B43FA9-097D-4C61-B3E1-F0ED3B61B467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A16AB7-3848-4CC5-8ACE-E75207C70534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41C2B-4615-4F5B-8CBC-3D2FAE490BA6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CRT&gt; 3.5 sec indicate poor tissue perfusion.</a:t>
          </a:r>
        </a:p>
      </dsp:txBody>
      <dsp:txXfrm>
        <a:off x="1429899" y="4644974"/>
        <a:ext cx="5083704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64A84-DEF0-4DB8-A940-8033CB90D344}">
      <dsp:nvSpPr>
        <dsp:cNvPr id="0" name=""/>
        <dsp:cNvSpPr/>
      </dsp:nvSpPr>
      <dsp:spPr>
        <a:xfrm>
          <a:off x="0" y="84402"/>
          <a:ext cx="6513603" cy="18556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Urine output is a good marker of shock at its onset, but not a good target for resuscitation. Indeed, it is neither sensitive nor specific to improvements in renal perfusion.</a:t>
          </a:r>
        </a:p>
      </dsp:txBody>
      <dsp:txXfrm>
        <a:off x="90584" y="174986"/>
        <a:ext cx="6332435" cy="1674452"/>
      </dsp:txXfrm>
    </dsp:sp>
    <dsp:sp modelId="{60B480D3-8842-431D-8948-F2AD812E2B39}">
      <dsp:nvSpPr>
        <dsp:cNvPr id="0" name=""/>
        <dsp:cNvSpPr/>
      </dsp:nvSpPr>
      <dsp:spPr>
        <a:xfrm>
          <a:off x="0" y="2014902"/>
          <a:ext cx="6513603" cy="185562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Lactate levels are typically &gt; 2 mmol/L in shock states and serial blood lactate measurements are recommended.</a:t>
          </a:r>
        </a:p>
      </dsp:txBody>
      <dsp:txXfrm>
        <a:off x="90584" y="2105486"/>
        <a:ext cx="6332435" cy="1674452"/>
      </dsp:txXfrm>
    </dsp:sp>
    <dsp:sp modelId="{5FECE3AC-EF48-4FD1-81A4-1533E18F85A5}">
      <dsp:nvSpPr>
        <dsp:cNvPr id="0" name=""/>
        <dsp:cNvSpPr/>
      </dsp:nvSpPr>
      <dsp:spPr>
        <a:xfrm>
          <a:off x="0" y="3945403"/>
          <a:ext cx="6513603" cy="18556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 septic shock, normalization of lactate is recommended as a goal of resuscitation.</a:t>
          </a:r>
        </a:p>
      </dsp:txBody>
      <dsp:txXfrm>
        <a:off x="90584" y="4035987"/>
        <a:ext cx="6332435" cy="1674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CD990-3C33-4BAB-9886-38A9383E0736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49FE00-DE65-4E19-B082-CE05CA708FD6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25BC71-116B-43C9-BE88-4297AAF4EBB2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decision for fluid administration is based on the recognition of inadequate perfusion, which is expected to improve after fluid administration.</a:t>
          </a:r>
        </a:p>
      </dsp:txBody>
      <dsp:txXfrm>
        <a:off x="1941716" y="718"/>
        <a:ext cx="4571887" cy="1681139"/>
      </dsp:txXfrm>
    </dsp:sp>
    <dsp:sp modelId="{CC66E4D7-F30C-41F8-B226-AB204C6A910B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AA7A1-610D-4334-A9BF-14F660A00A34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3F82A-437E-4F81-B9FA-DED9B4F6E9EC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Excessive fluid loading is associated with organ dysfunction and death in patients with septic shock.</a:t>
          </a:r>
        </a:p>
      </dsp:txBody>
      <dsp:txXfrm>
        <a:off x="1941716" y="2102143"/>
        <a:ext cx="4571887" cy="1681139"/>
      </dsp:txXfrm>
    </dsp:sp>
    <dsp:sp modelId="{742F613E-A998-49D5-B127-4887FBCF5899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B235D1-5615-4688-A2E2-6FCAA9C0674D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37F28-2E51-4AA8-97FE-6107D19AF289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more restrictive fluid administration based on more stringent criteria was not associated with worse outcome in patients with septic shock; on the contrary, worsening of AKI appeared to be less frequent.</a:t>
          </a:r>
        </a:p>
      </dsp:txBody>
      <dsp:txXfrm>
        <a:off x="1941716" y="4203567"/>
        <a:ext cx="4571887" cy="1681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8D9C-2B5E-4735-B2C2-2742F94DB736}">
      <dsp:nvSpPr>
        <dsp:cNvPr id="0" name=""/>
        <dsp:cNvSpPr/>
      </dsp:nvSpPr>
      <dsp:spPr>
        <a:xfrm>
          <a:off x="0" y="194338"/>
          <a:ext cx="6513603" cy="1784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decision to discontinue fluid administration should be based on either improved peripheral hypoperfusion, absence of fluid responsiveness, or signs of poor tolerance. </a:t>
          </a:r>
        </a:p>
      </dsp:txBody>
      <dsp:txXfrm>
        <a:off x="87100" y="281438"/>
        <a:ext cx="6339403" cy="1610050"/>
      </dsp:txXfrm>
    </dsp:sp>
    <dsp:sp modelId="{1AF9AE66-DDAE-4703-A648-998611BE442D}">
      <dsp:nvSpPr>
        <dsp:cNvPr id="0" name=""/>
        <dsp:cNvSpPr/>
      </dsp:nvSpPr>
      <dsp:spPr>
        <a:xfrm>
          <a:off x="0" y="2050588"/>
          <a:ext cx="6513603" cy="178425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response to fluids is best predicted by dynamic indices such as pulse pressure variation, stroke volume variation, passive leg raising, or end-expiratory occlusion test.</a:t>
          </a:r>
        </a:p>
      </dsp:txBody>
      <dsp:txXfrm>
        <a:off x="87100" y="2137688"/>
        <a:ext cx="6339403" cy="1610050"/>
      </dsp:txXfrm>
    </dsp:sp>
    <dsp:sp modelId="{2F6A5378-5108-4018-862E-D6FDCD54F133}">
      <dsp:nvSpPr>
        <dsp:cNvPr id="0" name=""/>
        <dsp:cNvSpPr/>
      </dsp:nvSpPr>
      <dsp:spPr>
        <a:xfrm>
          <a:off x="0" y="3906838"/>
          <a:ext cx="6513603" cy="17842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the decision to give fluids is made, it makes sense to use the smallest amount necessary to achieve the goal. (</a:t>
          </a:r>
          <a:r>
            <a:rPr lang="en-US" sz="2500" i="1" kern="1200"/>
            <a:t>fluid challenge test</a:t>
          </a:r>
          <a:r>
            <a:rPr lang="en-US" sz="2500" kern="1200"/>
            <a:t>)</a:t>
          </a:r>
        </a:p>
      </dsp:txBody>
      <dsp:txXfrm>
        <a:off x="87100" y="3993938"/>
        <a:ext cx="6339403" cy="1610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61214-FD6D-4CCC-AA58-A99FCF8BCE90}">
      <dsp:nvSpPr>
        <dsp:cNvPr id="0" name=""/>
        <dsp:cNvSpPr/>
      </dsp:nvSpPr>
      <dsp:spPr>
        <a:xfrm>
          <a:off x="0" y="467127"/>
          <a:ext cx="6513603" cy="1594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Multicenter randomized controlled trials (RCTs) have shown harmful effects of synthetic colloids, notably AKI. </a:t>
          </a:r>
        </a:p>
      </dsp:txBody>
      <dsp:txXfrm>
        <a:off x="77847" y="544974"/>
        <a:ext cx="6357909" cy="1439016"/>
      </dsp:txXfrm>
    </dsp:sp>
    <dsp:sp modelId="{F1B7987A-8979-4756-805E-1FE3052E89C2}">
      <dsp:nvSpPr>
        <dsp:cNvPr id="0" name=""/>
        <dsp:cNvSpPr/>
      </dsp:nvSpPr>
      <dsp:spPr>
        <a:xfrm>
          <a:off x="0" y="2145357"/>
          <a:ext cx="6513603" cy="15947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Albumin is the only colloid that has been shown to be safe in most circumstances.</a:t>
          </a:r>
        </a:p>
      </dsp:txBody>
      <dsp:txXfrm>
        <a:off x="77847" y="2223204"/>
        <a:ext cx="6357909" cy="1439016"/>
      </dsp:txXfrm>
    </dsp:sp>
    <dsp:sp modelId="{634EF646-4999-4C01-AF5F-001FF89D6884}">
      <dsp:nvSpPr>
        <dsp:cNvPr id="0" name=""/>
        <dsp:cNvSpPr/>
      </dsp:nvSpPr>
      <dsp:spPr>
        <a:xfrm>
          <a:off x="0" y="3823588"/>
          <a:ext cx="6513603" cy="15947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Buffered crystalloids may be associated with less AKI than saline.</a:t>
          </a:r>
        </a:p>
      </dsp:txBody>
      <dsp:txXfrm>
        <a:off x="77847" y="3901435"/>
        <a:ext cx="6357909" cy="1439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85427-F60F-40F8-8D2C-54CB32FA72B4}">
      <dsp:nvSpPr>
        <dsp:cNvPr id="0" name=""/>
        <dsp:cNvSpPr/>
      </dsp:nvSpPr>
      <dsp:spPr>
        <a:xfrm>
          <a:off x="0" y="2107659"/>
          <a:ext cx="10515600" cy="20462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Who may benefit from inotropes = who had the persistence of altered tissue perfusion + decreased ventricular systolic function + despite adequate fluid administration.</a:t>
          </a:r>
        </a:p>
      </dsp:txBody>
      <dsp:txXfrm>
        <a:off x="0" y="2107659"/>
        <a:ext cx="10515600" cy="1104950"/>
      </dsp:txXfrm>
    </dsp:sp>
    <dsp:sp modelId="{AC82DD81-E494-4AC8-905A-4AC9E9FFEFC7}">
      <dsp:nvSpPr>
        <dsp:cNvPr id="0" name=""/>
        <dsp:cNvSpPr/>
      </dsp:nvSpPr>
      <dsp:spPr>
        <a:xfrm>
          <a:off x="5134" y="3158431"/>
          <a:ext cx="3501776" cy="6363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Echocardiographic assessment is desirable prior to inotropic administration in septic shock patients.</a:t>
          </a:r>
        </a:p>
      </dsp:txBody>
      <dsp:txXfrm>
        <a:off x="5134" y="3158431"/>
        <a:ext cx="3501776" cy="636399"/>
      </dsp:txXfrm>
    </dsp:sp>
    <dsp:sp modelId="{2CBC963C-3AD5-4E2E-BBAF-D54E5AC6397E}">
      <dsp:nvSpPr>
        <dsp:cNvPr id="0" name=""/>
        <dsp:cNvSpPr/>
      </dsp:nvSpPr>
      <dsp:spPr>
        <a:xfrm>
          <a:off x="3506911" y="3158431"/>
          <a:ext cx="3501776" cy="636399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Inotropes will cause hypotension and tachycardia but will not significantly increase CO in hypovolemic patients.</a:t>
          </a:r>
        </a:p>
      </dsp:txBody>
      <dsp:txXfrm>
        <a:off x="3506911" y="3158431"/>
        <a:ext cx="3501776" cy="636399"/>
      </dsp:txXfrm>
    </dsp:sp>
    <dsp:sp modelId="{A1703B3A-7C08-4F29-B67B-8EF73CEA4E58}">
      <dsp:nvSpPr>
        <dsp:cNvPr id="0" name=""/>
        <dsp:cNvSpPr/>
      </dsp:nvSpPr>
      <dsp:spPr>
        <a:xfrm>
          <a:off x="7008688" y="3158431"/>
          <a:ext cx="3501776" cy="63639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Inotropes can induce or worsen atrial fibrillation and other dysrhythmias.</a:t>
          </a:r>
        </a:p>
      </dsp:txBody>
      <dsp:txXfrm>
        <a:off x="7008688" y="3158431"/>
        <a:ext cx="3501776" cy="636399"/>
      </dsp:txXfrm>
    </dsp:sp>
    <dsp:sp modelId="{B6A68C74-158D-4AA2-A0D6-890F17D2317B}">
      <dsp:nvSpPr>
        <dsp:cNvPr id="0" name=""/>
        <dsp:cNvSpPr/>
      </dsp:nvSpPr>
      <dsp:spPr>
        <a:xfrm rot="10800000">
          <a:off x="0" y="624"/>
          <a:ext cx="10515600" cy="212778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Myocardial dysfunction is observed in most patients with septic shock. Decreased systolic function is a prominent feature.</a:t>
          </a:r>
        </a:p>
      </dsp:txBody>
      <dsp:txXfrm rot="10800000">
        <a:off x="0" y="624"/>
        <a:ext cx="10515600" cy="13825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FFE14-9141-4880-8CD4-F039F0E3B1EA}">
      <dsp:nvSpPr>
        <dsp:cNvPr id="0" name=""/>
        <dsp:cNvSpPr/>
      </dsp:nvSpPr>
      <dsp:spPr>
        <a:xfrm>
          <a:off x="0" y="414208"/>
          <a:ext cx="6513603" cy="16415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SSC guidelines suggest the use of dobutamine to treat “patients who show evidence of persistent hypoperfusion despite adequate fluid loading and the use of vasopressor agents”</a:t>
          </a:r>
        </a:p>
      </dsp:txBody>
      <dsp:txXfrm>
        <a:off x="80132" y="494340"/>
        <a:ext cx="6353339" cy="1481245"/>
      </dsp:txXfrm>
    </dsp:sp>
    <dsp:sp modelId="{ED3B72A6-9D3C-4FF3-9B5C-E06450F2E987}">
      <dsp:nvSpPr>
        <dsp:cNvPr id="0" name=""/>
        <dsp:cNvSpPr/>
      </dsp:nvSpPr>
      <dsp:spPr>
        <a:xfrm>
          <a:off x="0" y="2121958"/>
          <a:ext cx="6513603" cy="1641509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targeted endpoint of an inotrope therapy may be evidence of an improvement in tissue perfusion associated with an increase in CO. </a:t>
          </a:r>
        </a:p>
      </dsp:txBody>
      <dsp:txXfrm>
        <a:off x="80132" y="2202090"/>
        <a:ext cx="6353339" cy="1481245"/>
      </dsp:txXfrm>
    </dsp:sp>
    <dsp:sp modelId="{8C9AAADE-1098-420B-A99C-57076C07455B}">
      <dsp:nvSpPr>
        <dsp:cNvPr id="0" name=""/>
        <dsp:cNvSpPr/>
      </dsp:nvSpPr>
      <dsp:spPr>
        <a:xfrm>
          <a:off x="0" y="3829708"/>
          <a:ext cx="6513603" cy="164150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a favorable effect is not achieved or if adverse events occur, the agent should be discontinued.</a:t>
          </a:r>
        </a:p>
      </dsp:txBody>
      <dsp:txXfrm>
        <a:off x="80132" y="3909840"/>
        <a:ext cx="6353339" cy="14812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99EF0-0D55-49AB-B3C8-0CBFB05B121A}">
      <dsp:nvSpPr>
        <dsp:cNvPr id="0" name=""/>
        <dsp:cNvSpPr/>
      </dsp:nvSpPr>
      <dsp:spPr>
        <a:xfrm>
          <a:off x="0" y="4430271"/>
          <a:ext cx="6513603" cy="1454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chemeClr val="tx1"/>
              </a:solidFill>
            </a:rPr>
            <a:t>The APROCCHSS trial </a:t>
          </a:r>
          <a:r>
            <a:rPr lang="en-US" sz="1600" kern="1200" dirty="0"/>
            <a:t>randomized 1241 ICU patients who had septic shock and multiple organ failure to hydrocortisone + fludrocortisone or placebo.</a:t>
          </a:r>
        </a:p>
      </dsp:txBody>
      <dsp:txXfrm>
        <a:off x="0" y="4430271"/>
        <a:ext cx="6513603" cy="785221"/>
      </dsp:txXfrm>
    </dsp:sp>
    <dsp:sp modelId="{4CB9FF31-B1CB-4049-9969-C62546ACCDAB}">
      <dsp:nvSpPr>
        <dsp:cNvPr id="0" name=""/>
        <dsp:cNvSpPr/>
      </dsp:nvSpPr>
      <dsp:spPr>
        <a:xfrm>
          <a:off x="0" y="5186410"/>
          <a:ext cx="6513603" cy="6688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Mortality was lower in the steroids group, as was the time on vasopressors and organ failure.</a:t>
          </a:r>
        </a:p>
      </dsp:txBody>
      <dsp:txXfrm>
        <a:off x="0" y="5186410"/>
        <a:ext cx="6513603" cy="668892"/>
      </dsp:txXfrm>
    </dsp:sp>
    <dsp:sp modelId="{71198BF7-C1F6-422B-A558-1D0CAC4778C0}">
      <dsp:nvSpPr>
        <dsp:cNvPr id="0" name=""/>
        <dsp:cNvSpPr/>
      </dsp:nvSpPr>
      <dsp:spPr>
        <a:xfrm rot="10800000">
          <a:off x="0" y="2215655"/>
          <a:ext cx="6513603" cy="2236427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chemeClr val="tx1"/>
              </a:solidFill>
            </a:rPr>
            <a:t>The ADRENAL trial </a:t>
          </a:r>
          <a:r>
            <a:rPr lang="en-US" sz="1600" kern="1200" dirty="0"/>
            <a:t>randomized 3800 mechanically ventilated ICU patients with septic shock to hydrocortisone infusion or placebo.</a:t>
          </a:r>
        </a:p>
      </dsp:txBody>
      <dsp:txXfrm rot="-10800000">
        <a:off x="0" y="2215655"/>
        <a:ext cx="6513603" cy="784986"/>
      </dsp:txXfrm>
    </dsp:sp>
    <dsp:sp modelId="{B751A5A7-4437-4871-8824-43C300EA541E}">
      <dsp:nvSpPr>
        <dsp:cNvPr id="0" name=""/>
        <dsp:cNvSpPr/>
      </dsp:nvSpPr>
      <dsp:spPr>
        <a:xfrm>
          <a:off x="0" y="3000641"/>
          <a:ext cx="6513603" cy="66869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Mortality was similar, but the time on vasopressors, on mechanical ventilation, and in the ICU was shorter in the hydrocortisone group.</a:t>
          </a:r>
        </a:p>
      </dsp:txBody>
      <dsp:txXfrm>
        <a:off x="0" y="3000641"/>
        <a:ext cx="6513603" cy="668691"/>
      </dsp:txXfrm>
    </dsp:sp>
    <dsp:sp modelId="{4316B814-65DF-46E6-A1BB-496FD7CF13C2}">
      <dsp:nvSpPr>
        <dsp:cNvPr id="0" name=""/>
        <dsp:cNvSpPr/>
      </dsp:nvSpPr>
      <dsp:spPr>
        <a:xfrm rot="10800000">
          <a:off x="0" y="1040"/>
          <a:ext cx="6513603" cy="223642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 2018, two large trials on low-dose steroids were published.</a:t>
          </a:r>
        </a:p>
      </dsp:txBody>
      <dsp:txXfrm rot="10800000">
        <a:off x="0" y="1040"/>
        <a:ext cx="6513603" cy="1453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B8B061-97AB-4894-965D-D71B682B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9F906EC-FB1E-4ADF-A9DE-B5559A440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36935ED-C012-4357-BAD5-10719ED0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816CD88-E165-4FAF-8114-CD87541A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F33BE0C-24EB-46ED-B23A-F075DA00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554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7BBE439-3F66-4BF4-B038-CED44891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B65E32B-0D1D-418B-959E-02FB1C38C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DC530BD-53F4-4E5E-9F71-846ADFBD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8129D97-7F99-4DEA-9EDB-C680994A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13F7E8C-3DB0-401C-89DD-4F8C70B4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788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AFC6D32-E728-48BC-8DAA-61D1E82BB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7AE3A78-915B-43DD-8826-40E11CCEC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05B241-ADB6-434C-9AD7-C86BC82E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B896EA2-2BDF-4BF9-977C-78D483EA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1DEED86-1351-4C6C-9FB6-039D8C64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921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F9B44C-CAFE-4DC6-BD86-7CB25C35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BE60D6F-BA85-4771-83F4-23E552D4C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4E2C08-9C1C-4718-9277-01E4A891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D89E0F1-0933-4E7A-84CB-4927E00C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154ECFE-E4A8-48C1-8435-9033620F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10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3EACB6-779F-49E6-9DCC-6E14E4FE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9226F53-75F0-471A-B882-CF1150DED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D562B0-049E-4538-A3B6-92FE9396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EA922A2-EC5A-462B-BD93-20FE8CCD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2429432-1683-41BE-A85A-CB7B4F9A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894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97B0EA-6B86-4C7A-A496-694F4FCC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5A19767-1176-41A5-9AC2-AEFF4067D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EBC9C32-4E6F-45E1-A37A-DCB60327D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1658044-8D78-4B2F-9A4A-D98C77C8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27AD219-39D5-4578-AAC2-104D77DC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D95C48F-2D20-452E-8B3B-68BD08AE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357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B11784-EFC0-4E60-84D3-33952878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F45B7D9-0A09-40BA-8D42-BB4C21A1D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297E93A-81F0-4BDB-88FE-E1C3CF3A0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33D1865-5C10-46C5-A561-2F9D4ADC5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97F45AA-ACAB-4600-90ED-69C5584D4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E7B589C-ECBA-4E48-9669-E31755FC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9C63D37-C877-4086-A649-6CA844BD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047195A-EF92-4289-8D8B-4565AF92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305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F2D06E-ED4C-48C0-8166-94DC8EEB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5AE8F6F-4C46-47A4-9C83-57D6B037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0119455-CF20-4970-BB46-780692A3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8CE80B6A-CAC8-41E1-B092-2D86E9B2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881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45FAF76A-8E57-460D-B042-158C7BE8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D2F4995-E1B0-42F9-861E-DE172854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0CB9719-D723-4076-A081-7122D776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47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4850F9-DC54-41A6-A73E-DFB14675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4190E47-51DD-4784-9E04-8FD8EA02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E4F2122-57A6-4C31-AEE7-FCBD71D72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23AE7-1700-43F2-B766-44519201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02E3E0D-C6BA-45AD-9323-DC9B6DA1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5111A21-582D-4229-A1C0-E7D0F1F5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735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FCA649-696D-49E7-8CC5-3946D190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4E36206-9198-4BB9-9D46-366C28890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F149C8C-0967-4225-B735-0670E0803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4354178-5BF2-49CB-8C68-9E89CBB5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12D7EBD-3421-40D7-A294-97D447D3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45B663F-99D3-436D-8EF0-51D5FC82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36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3E7E9FB-2412-4EA9-8EDD-DBAD2704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2FF6D19-801D-4BB6-A3EC-80A33F794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753BE6A-5510-4B3C-A018-3A322F2BD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7522-56D6-4EAE-8BEC-94E842CAD506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37D05CC-A55F-4822-B657-317A39648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2AAC513-1121-46FC-9E00-98864767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2A65-F6EA-4F31-ABFC-F5E486B78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929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56D2C4-D22B-440F-96C4-6E969858C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Challenge in the management of septic shock 2019</a:t>
            </a:r>
            <a:endParaRPr lang="th-TH" sz="6600">
              <a:solidFill>
                <a:srgbClr val="FFFFFF"/>
              </a:solidFill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51BF47C-6856-4B1E-AD57-0D7CFBEC7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Supachok maspakorn</a:t>
            </a:r>
            <a:endParaRPr lang="th-TH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E4DF78-24F1-4BA8-B321-0C73872D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Optimizing fluid therapy</a:t>
            </a:r>
            <a:endParaRPr lang="th-TH">
              <a:solidFill>
                <a:srgbClr val="FFFFFF"/>
              </a:solidFill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799AECAF-2124-4C55-853B-86B00C126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85856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2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518F66-B185-4F02-988E-A86F3613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Vasopressors </a:t>
            </a:r>
            <a:endParaRPr lang="th-TH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รูปภาพ 4" descr="รูปภาพประกอบด้วย ข้อความ, หนังสือพิมพ์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67F8E1D7-314D-47C2-BD23-3EAE61DC0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1713462"/>
            <a:ext cx="3661831" cy="3451275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22FA83-B601-4173-8F08-2EB48115C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421682"/>
            <a:ext cx="5672077" cy="388581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The Surviving Sepsis Campaign (SSC) recommends </a:t>
            </a:r>
            <a:r>
              <a:rPr lang="en-US" sz="2400" b="1" dirty="0">
                <a:solidFill>
                  <a:srgbClr val="000000"/>
                </a:solidFill>
              </a:rPr>
              <a:t>noradrenaline</a:t>
            </a:r>
            <a:r>
              <a:rPr lang="en-US" sz="2000" dirty="0">
                <a:solidFill>
                  <a:srgbClr val="000000"/>
                </a:solidFill>
              </a:rPr>
              <a:t> as the first-choice vasopressor and vasopressin as the second-line agent.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Based on data from 32 trials published up to June 2014 (3544 patients), noradrenaline was associated with decreased all-cause mortality (relative risk 0.89; 95% confidence interval 0.81–0.98), which corresponds to an absolute risk reduction of 11%.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Compared to dopamine, noradrenaline was also associated with a lower risk of adverse events and cardiac arrhythmias.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th-TH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6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687279-A9CE-419F-9C97-EC60EDB6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Inotropes? When? Which?</a:t>
            </a:r>
            <a:endParaRPr lang="th-TH" dirty="0"/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F9361BF8-7AFB-4345-8AA6-26CA61F5E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239000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023835A-809E-40F0-B97E-8A332F843480}"/>
              </a:ext>
            </a:extLst>
          </p:cNvPr>
          <p:cNvSpPr txBox="1"/>
          <p:nvPr/>
        </p:nvSpPr>
        <p:spPr>
          <a:xfrm>
            <a:off x="9982899" y="3833769"/>
            <a:ext cx="1501629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challenging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270986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E0459B1-2642-481D-83D6-6D3AC91C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Inotropes? When? Which?</a:t>
            </a:r>
            <a:endParaRPr lang="th-TH">
              <a:solidFill>
                <a:srgbClr val="FFFFFF"/>
              </a:solidFill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C49348FA-D2FF-46A2-A52F-915A61C58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31616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79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9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033F865E-CCB9-4474-9EA1-4F48EAF5C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69" y="1036891"/>
            <a:ext cx="8874561" cy="5280362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199955-441E-4781-A843-7A646AFF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Inotropes? When? Which?</a:t>
            </a:r>
            <a:endParaRPr lang="th-TH" sz="2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3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45EFDC-9CFB-46ED-8D48-91B77FF3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place for beta-blockers?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AE10AC6-DA63-4C99-9CAF-8F0A7DA59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Tachycardia is often present in patients with septic shock.</a:t>
            </a:r>
          </a:p>
          <a:p>
            <a:r>
              <a:rPr lang="en-US" sz="2400">
                <a:solidFill>
                  <a:srgbClr val="000000"/>
                </a:solidFill>
              </a:rPr>
              <a:t>In a single-center randomized trial including 154 patients with septic shock, esmolol lowered heart rate, preserved MAP and stroke volume, and even reduced mortality.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There were many question marks. Esmolol significantly reduced DO2 by 20%. In addition, the mortality rate in the control group was extremely high (80% at 30 days, hospital mortality 91%) in patients with normal lactate levels at inclusion.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endParaRPr lang="th-T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2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7ED138-BD88-4325-B2E4-F0750B08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Microcirculation-targeted therapy?</a:t>
            </a:r>
            <a:endParaRPr lang="th-TH" sz="3700">
              <a:solidFill>
                <a:srgbClr val="FFFFFF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5CF86B3-E04D-4175-A066-D315C1ED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An increase in PCO2gap may be a marker of microcirculatory dysfunction in septic shock, especially when SvO2 is normal.</a:t>
            </a:r>
          </a:p>
          <a:p>
            <a:r>
              <a:rPr lang="en-US" sz="2400">
                <a:solidFill>
                  <a:srgbClr val="000000"/>
                </a:solidFill>
              </a:rPr>
              <a:t>Fluid administration improves the microcirculation only in early (&lt; 24 h) sepsis.</a:t>
            </a:r>
          </a:p>
          <a:p>
            <a:r>
              <a:rPr lang="en-US" sz="2400">
                <a:solidFill>
                  <a:srgbClr val="000000"/>
                </a:solidFill>
              </a:rPr>
              <a:t>The microcirculatory effects of vasopressors and dobutamine are variable. </a:t>
            </a:r>
          </a:p>
          <a:p>
            <a:r>
              <a:rPr lang="en-US" sz="2400">
                <a:solidFill>
                  <a:srgbClr val="000000"/>
                </a:solidFill>
              </a:rPr>
              <a:t>Until such time, microcirculation-guided therapy in septic shock will continue to be relegated to the research arena. 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endParaRPr lang="th-T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36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2F85A8-1F5B-4A39-84D2-174532F2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Steroids</a:t>
            </a:r>
            <a:endParaRPr lang="th-TH">
              <a:solidFill>
                <a:srgbClr val="FFFFFF"/>
              </a:solidFill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B0619287-EBC1-45B5-8C65-D037071CD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694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298D4E69-C142-4FAF-9314-B1FCF2CE5D42}"/>
              </a:ext>
            </a:extLst>
          </p:cNvPr>
          <p:cNvSpPr txBox="1">
            <a:spLocks/>
          </p:cNvSpPr>
          <p:nvPr/>
        </p:nvSpPr>
        <p:spPr>
          <a:xfrm>
            <a:off x="762699" y="3780260"/>
            <a:ext cx="4026905" cy="22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In a systematic review of all 22 RCTs on low-dose corticosteroids in patients with septic shock, no effect on mortality was observed, but steroids reduced the time on vasopressors, on mechanical ventilation, and in the ICU.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3922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EA2269-A674-43C6-83D4-4B8AF161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Alternative treatment  </a:t>
            </a:r>
            <a:endParaRPr lang="th-TH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1E01F44-B308-43D2-BE2C-0BF0625E9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1BF5A6B-5892-4FB6-B729-FF512B58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challenge now is that extracorporeal </a:t>
            </a:r>
            <a:r>
              <a:rPr lang="en-US" sz="2000" b="1" dirty="0"/>
              <a:t>blood purification</a:t>
            </a:r>
            <a:r>
              <a:rPr lang="en-US" sz="2000" dirty="0"/>
              <a:t> removes cytokines from the blood in patients with septic shock, but this has not resulted in improved outcome.</a:t>
            </a:r>
          </a:p>
          <a:p>
            <a:r>
              <a:rPr lang="en-US" sz="2000" dirty="0"/>
              <a:t>A recent retrospective single-center study found a synergistic association in the use of </a:t>
            </a:r>
            <a:r>
              <a:rPr lang="en-US" sz="2000" b="1" dirty="0"/>
              <a:t>vitamin C with hydrocortisone and thiamine</a:t>
            </a:r>
            <a:r>
              <a:rPr lang="en-US" sz="2000" dirty="0"/>
              <a:t>, demonstrating a reduction in mortality and organ dysfunction.( the VICTAS study)</a:t>
            </a:r>
          </a:p>
          <a:p>
            <a:endParaRPr lang="en-US" sz="2000" dirty="0"/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936729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673006-5743-4285-9EB4-2253E767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Impact of septic shock on antibiotics levels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9471D36-65DC-4D45-AF33-DF78BA92E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Optimal dosing of antibiotics in septic shock is often not achieved with current recommended doses.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Due to an increased volume of distribution of commonly used antibiotics in sepsis, it is now well established that an initial large loading dose is required roughly </a:t>
            </a:r>
            <a:r>
              <a:rPr lang="en-US" sz="2200" b="1" dirty="0">
                <a:solidFill>
                  <a:srgbClr val="000000"/>
                </a:solidFill>
              </a:rPr>
              <a:t>1.5 times </a:t>
            </a:r>
            <a:r>
              <a:rPr lang="en-US" sz="2200" dirty="0">
                <a:solidFill>
                  <a:srgbClr val="000000"/>
                </a:solidFill>
              </a:rPr>
              <a:t>the standard dose.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Sepsis can be associated with augmented renal clearance (ARC) or, on the other hand, with unstable, rapidly changing renal dysfunction.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In patients on renal replacement therapy (RRT), underdosing may occur.</a:t>
            </a:r>
          </a:p>
        </p:txBody>
      </p:sp>
    </p:spTree>
    <p:extLst>
      <p:ext uri="{BB962C8B-B14F-4D97-AF65-F5344CB8AC3E}">
        <p14:creationId xmlns:p14="http://schemas.microsoft.com/office/powerpoint/2010/main" val="183585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742C83-FB1F-4AA5-8361-E91BEB3B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Interesting topics</a:t>
            </a:r>
            <a:endParaRPr lang="th-TH" sz="4000">
              <a:solidFill>
                <a:srgbClr val="FFFFFF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CB4FAB8-DFF0-4AB5-8716-388B53353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The panel discusses the challenges in identifying 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the right hemodynamic target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optimization of fluid therapy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selection of vasopressor agents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identification of patients who may benefit from inotropic agents or on the contrary beta‑blockade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use of steroids. </a:t>
            </a:r>
          </a:p>
          <a:p>
            <a:endParaRPr lang="th-TH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47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560F3B-B232-4FE5-9AC3-22BAC485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Impact of septic shock on antibiotics levels</a:t>
            </a:r>
            <a:endParaRPr lang="th-TH" sz="3200">
              <a:solidFill>
                <a:schemeClr val="bg1"/>
              </a:solidFill>
            </a:endParaRPr>
          </a:p>
        </p:txBody>
      </p:sp>
      <p:pic>
        <p:nvPicPr>
          <p:cNvPr id="5" name="รูปภาพ 4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2055A4C4-35EF-47FE-A8D0-06B0B5AD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94" y="1675227"/>
            <a:ext cx="618901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09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75363A5F-9527-43D6-BB44-170A0772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AA076B5-AC04-4E8A-9F79-1DEBE3DC7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49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3D14A6C-51FB-4C0E-BBC1-8CBC43F4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/>
              <a:t>Definition </a:t>
            </a:r>
            <a:endParaRPr lang="th-TH"/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7C89AB49-A1D7-416A-8BE8-42BBDD6AC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768185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93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FAF6D191-EC6E-44E5-9749-6195C634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1.A profound decrease in vascular tone associated with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some degree of hypovolemia.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2. Impaired cardiac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output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3. Microcirculatory alterations occur, leading to alterations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in tissue perfusion</a:t>
            </a:r>
            <a:br>
              <a:rPr lang="en-US" sz="2600" dirty="0">
                <a:solidFill>
                  <a:srgbClr val="FFFFFF"/>
                </a:solidFill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hemodynamic alterations in sepsis">
            <a:extLst>
              <a:ext uri="{FF2B5EF4-FFF2-40B4-BE49-F238E27FC236}">
                <a16:creationId xmlns:a16="http://schemas.microsoft.com/office/drawing/2014/main" id="{710A414A-0F93-433D-84CF-67030EFD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868897"/>
            <a:ext cx="6553545" cy="512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1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C10C6522-6975-498A-A2C1-8312D8C7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Selecting the right hemodynamic target</a:t>
            </a:r>
            <a:endParaRPr lang="th-TH">
              <a:solidFill>
                <a:srgbClr val="FFFFFF"/>
              </a:solidFill>
            </a:endParaRPr>
          </a:p>
        </p:txBody>
      </p:sp>
      <p:graphicFrame>
        <p:nvGraphicFramePr>
          <p:cNvPr id="14" name="ตัวแทนเนื้อหา 3">
            <a:extLst>
              <a:ext uri="{FF2B5EF4-FFF2-40B4-BE49-F238E27FC236}">
                <a16:creationId xmlns:a16="http://schemas.microsoft.com/office/drawing/2014/main" id="{985D6113-2BDD-4686-8F96-3E6D7F851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17562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3FA6401-61AB-43C4-875E-B77B82FC4E1E}"/>
              </a:ext>
            </a:extLst>
          </p:cNvPr>
          <p:cNvSpPr txBox="1"/>
          <p:nvPr/>
        </p:nvSpPr>
        <p:spPr>
          <a:xfrm>
            <a:off x="8135782" y="5912251"/>
            <a:ext cx="3271706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800" i="1" dirty="0"/>
              <a:t>Prolong CRT +  hyperlactatemia  = marked circulatory failure</a:t>
            </a:r>
          </a:p>
        </p:txBody>
      </p:sp>
    </p:spTree>
    <p:extLst>
      <p:ext uri="{BB962C8B-B14F-4D97-AF65-F5344CB8AC3E}">
        <p14:creationId xmlns:p14="http://schemas.microsoft.com/office/powerpoint/2010/main" val="400600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4D67B8-2E6C-406B-B7B8-96E5E841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right hemodynamic target</a:t>
            </a:r>
            <a:endParaRPr lang="th-TH">
              <a:solidFill>
                <a:srgbClr val="FFFFFF"/>
              </a:solidFill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CBAB78F8-F647-4E4C-9478-06DD774F9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9761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3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24130FC8-4C47-4F04-99C4-1A4474BD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Oxygen delivery (DO</a:t>
            </a:r>
            <a:r>
              <a:rPr lang="en-US" sz="2600" baseline="-25000">
                <a:solidFill>
                  <a:srgbClr val="FFFFFF"/>
                </a:solidFill>
              </a:rPr>
              <a:t>2</a:t>
            </a:r>
            <a:r>
              <a:rPr lang="en-US" sz="2600">
                <a:solidFill>
                  <a:srgbClr val="FFFFFF"/>
                </a:solidFill>
              </a:rPr>
              <a:t>)</a:t>
            </a:r>
            <a:endParaRPr lang="th-TH" sz="2600">
              <a:solidFill>
                <a:srgbClr val="FFFFFF"/>
              </a:solidFill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delivery of oxygen">
            <a:extLst>
              <a:ext uri="{FF2B5EF4-FFF2-40B4-BE49-F238E27FC236}">
                <a16:creationId xmlns:a16="http://schemas.microsoft.com/office/drawing/2014/main" id="{88E73C23-615B-4223-9C74-3944A7EE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66196"/>
            <a:ext cx="7188199" cy="35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404EC727-D3F3-4E06-BFC8-BBDCEB97C918}"/>
              </a:ext>
            </a:extLst>
          </p:cNvPr>
          <p:cNvSpPr/>
          <p:nvPr/>
        </p:nvSpPr>
        <p:spPr>
          <a:xfrm>
            <a:off x="4694852" y="5268554"/>
            <a:ext cx="6721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  <a:effectLst/>
                <a:latin typeface="ff6"/>
              </a:rPr>
              <a:t>The mixed venous blood oxygen saturation (SvO2) </a:t>
            </a:r>
          </a:p>
          <a:p>
            <a:r>
              <a:rPr lang="en-US" sz="2000" b="0" i="1" dirty="0">
                <a:solidFill>
                  <a:srgbClr val="000000"/>
                </a:solidFill>
                <a:effectLst/>
                <a:latin typeface="ff6"/>
              </a:rPr>
              <a:t>helps in assessing the adequacy of DO2 to oxygen consumption. Low SvO2 values mean that DO2 is inadequate.</a:t>
            </a:r>
          </a:p>
        </p:txBody>
      </p:sp>
    </p:spTree>
    <p:extLst>
      <p:ext uri="{BB962C8B-B14F-4D97-AF65-F5344CB8AC3E}">
        <p14:creationId xmlns:p14="http://schemas.microsoft.com/office/powerpoint/2010/main" val="327024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676FCF-068D-4CEC-9B50-CB6078AF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Optimizing fluid therapy</a:t>
            </a:r>
            <a:endParaRPr lang="th-TH">
              <a:solidFill>
                <a:srgbClr val="FFFFFF"/>
              </a:solidFill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7577929A-A91E-46AD-B498-2D696A941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6636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BBF8F05-E220-4549-B8FE-9A662A40B734}"/>
              </a:ext>
            </a:extLst>
          </p:cNvPr>
          <p:cNvSpPr txBox="1"/>
          <p:nvPr/>
        </p:nvSpPr>
        <p:spPr>
          <a:xfrm>
            <a:off x="6492092" y="1884783"/>
            <a:ext cx="531113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It is recommended that fluid administration be based on bedside evidence that CO will increase if fluids are given (</a:t>
            </a:r>
            <a:r>
              <a:rPr lang="en-US" sz="1400" b="1" i="1" dirty="0"/>
              <a:t>fluid responsiveness</a:t>
            </a:r>
            <a:r>
              <a:rPr lang="en-US" sz="1400" i="1" dirty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7552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E4DF78-24F1-4BA8-B321-0C73872D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Optimizing fluid therapy</a:t>
            </a:r>
            <a:endParaRPr lang="th-TH">
              <a:solidFill>
                <a:srgbClr val="FFFFFF"/>
              </a:solidFill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F5075F8F-EF77-48EA-BE6C-4D4AA568A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08630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17604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Microsoft Office PowerPoint</Application>
  <PresentationFormat>แบบจอกว้าง</PresentationFormat>
  <Paragraphs>83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ff6</vt:lpstr>
      <vt:lpstr>ธีมของ Office</vt:lpstr>
      <vt:lpstr>Challenge in the management of septic shock 2019</vt:lpstr>
      <vt:lpstr>Interesting topics</vt:lpstr>
      <vt:lpstr>Definition </vt:lpstr>
      <vt:lpstr>1.A profound decrease in vascular tone associated with  some degree of hypovolemia. 2. Impaired cardiac  output 3. Microcirculatory alterations occur, leading to alterations  in tissue perfusion </vt:lpstr>
      <vt:lpstr>Selecting the right hemodynamic target</vt:lpstr>
      <vt:lpstr>The right hemodynamic target</vt:lpstr>
      <vt:lpstr>Oxygen delivery (DO2)</vt:lpstr>
      <vt:lpstr>Optimizing fluid therapy</vt:lpstr>
      <vt:lpstr>Optimizing fluid therapy</vt:lpstr>
      <vt:lpstr>Optimizing fluid therapy</vt:lpstr>
      <vt:lpstr>Vasopressors </vt:lpstr>
      <vt:lpstr>Inotropes? When? Which?</vt:lpstr>
      <vt:lpstr>Inotropes? When? Which?</vt:lpstr>
      <vt:lpstr>Inotropes? When? Which?</vt:lpstr>
      <vt:lpstr>A place for beta-blockers?</vt:lpstr>
      <vt:lpstr>Microcirculation-targeted therapy?</vt:lpstr>
      <vt:lpstr>Steroids</vt:lpstr>
      <vt:lpstr>Alternative treatment  </vt:lpstr>
      <vt:lpstr>Impact of septic shock on antibiotics levels</vt:lpstr>
      <vt:lpstr>Impact of septic shock on antibiotics levels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in the management of septic shock 2019</dc:title>
  <dc:creator>ศุภโชค มาศปกรณ์</dc:creator>
  <cp:lastModifiedBy>ศุภโชค มาศปกรณ์</cp:lastModifiedBy>
  <cp:revision>1</cp:revision>
  <dcterms:created xsi:type="dcterms:W3CDTF">2019-02-16T06:46:01Z</dcterms:created>
  <dcterms:modified xsi:type="dcterms:W3CDTF">2019-02-20T03:48:09Z</dcterms:modified>
</cp:coreProperties>
</file>