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66" r:id="rId2"/>
    <p:sldId id="263" r:id="rId3"/>
    <p:sldId id="264" r:id="rId4"/>
    <p:sldId id="265" r:id="rId5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สไตล์สีปานกลาง 2 - เน้น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9" d="100"/>
          <a:sy n="69" d="100"/>
        </p:scale>
        <p:origin x="630" y="66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&#3619;&#3634;&#3618;&#3648;&#3604;&#3639;&#3629;&#3609;&#3617;&#3636;&#3606;&#3640;&#3609;&#3634;&#3618;&#3609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BACKUP9-3-62\Desktop\&#3591;&#3634;&#3609;&#3626;&#3656;&#3591;&#3619;&#3657;&#3634;&#3609;&#3609;&#3629;&#3585;&#3649;&#3621;&#3632;&#3607;&#3635;&#3648;&#3629;&#3591;\&#3605;&#3634;&#3619;&#3634;&#3591;&#3591;&#3634;&#3609;&#3626;&#3656;&#3591;&#3619;&#3657;&#3634;&#3609;&#3609;&#3629;&#3585;&#3591;&#3634;&#3609;&#3607;&#3635;&#3648;&#3629;&#3591;&#3617;&#3636;&#3606;&#3609;&#3634;&#3618;&#3609;2566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&#3619;&#3634;&#3618;&#3648;&#3604;&#3639;&#3629;&#3609;&#3617;&#3636;&#3606;&#3640;&#3609;&#3634;&#3618;&#3609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/>
              <a:t>ใบงานเข้าแบบแยกประเภท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รายงานใบซ่อมประจำเดือน!$D$15</c:f>
              <c:strCache>
                <c:ptCount val="1"/>
                <c:pt idx="0">
                  <c:v>มีนาคม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รายงานใบซ่อมประจำเดือน!$A$16:$A$24</c:f>
              <c:strCache>
                <c:ptCount val="9"/>
                <c:pt idx="0">
                  <c:v>ประตู</c:v>
                </c:pt>
                <c:pt idx="1">
                  <c:v>เพดาน</c:v>
                </c:pt>
                <c:pt idx="2">
                  <c:v>ชักโครก</c:v>
                </c:pt>
                <c:pt idx="3">
                  <c:v>อ่าง</c:v>
                </c:pt>
                <c:pt idx="4">
                  <c:v>สายฉีด</c:v>
                </c:pt>
                <c:pt idx="5">
                  <c:v>สี</c:v>
                </c:pt>
                <c:pt idx="6">
                  <c:v>บริการ</c:v>
                </c:pt>
                <c:pt idx="7">
                  <c:v>ฝักบัวอาบน้ำ</c:v>
                </c:pt>
                <c:pt idx="8">
                  <c:v>ก๊อก</c:v>
                </c:pt>
              </c:strCache>
            </c:strRef>
          </c:cat>
          <c:val>
            <c:numRef>
              <c:f>รายงานใบซ่อมประจำเดือน!$D$16:$D$24</c:f>
              <c:numCache>
                <c:formatCode>General</c:formatCode>
                <c:ptCount val="9"/>
                <c:pt idx="0">
                  <c:v>70</c:v>
                </c:pt>
                <c:pt idx="1">
                  <c:v>15</c:v>
                </c:pt>
                <c:pt idx="2">
                  <c:v>29</c:v>
                </c:pt>
                <c:pt idx="3">
                  <c:v>25</c:v>
                </c:pt>
                <c:pt idx="4">
                  <c:v>15</c:v>
                </c:pt>
                <c:pt idx="5">
                  <c:v>18</c:v>
                </c:pt>
                <c:pt idx="6">
                  <c:v>81</c:v>
                </c:pt>
                <c:pt idx="7">
                  <c:v>12</c:v>
                </c:pt>
                <c:pt idx="8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F5-47A6-B9D1-5042F4D2F043}"/>
            </c:ext>
          </c:extLst>
        </c:ser>
        <c:ser>
          <c:idx val="1"/>
          <c:order val="1"/>
          <c:tx>
            <c:strRef>
              <c:f>รายงานใบซ่อมประจำเดือน!$E$15</c:f>
              <c:strCache>
                <c:ptCount val="1"/>
                <c:pt idx="0">
                  <c:v>เมษายน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รายงานใบซ่อมประจำเดือน!$A$16:$A$24</c:f>
              <c:strCache>
                <c:ptCount val="9"/>
                <c:pt idx="0">
                  <c:v>ประตู</c:v>
                </c:pt>
                <c:pt idx="1">
                  <c:v>เพดาน</c:v>
                </c:pt>
                <c:pt idx="2">
                  <c:v>ชักโครก</c:v>
                </c:pt>
                <c:pt idx="3">
                  <c:v>อ่าง</c:v>
                </c:pt>
                <c:pt idx="4">
                  <c:v>สายฉีด</c:v>
                </c:pt>
                <c:pt idx="5">
                  <c:v>สี</c:v>
                </c:pt>
                <c:pt idx="6">
                  <c:v>บริการ</c:v>
                </c:pt>
                <c:pt idx="7">
                  <c:v>ฝักบัวอาบน้ำ</c:v>
                </c:pt>
                <c:pt idx="8">
                  <c:v>ก๊อก</c:v>
                </c:pt>
              </c:strCache>
            </c:strRef>
          </c:cat>
          <c:val>
            <c:numRef>
              <c:f>รายงานใบซ่อมประจำเดือน!$E$16:$E$24</c:f>
              <c:numCache>
                <c:formatCode>General</c:formatCode>
                <c:ptCount val="9"/>
                <c:pt idx="0">
                  <c:v>83</c:v>
                </c:pt>
                <c:pt idx="1">
                  <c:v>15</c:v>
                </c:pt>
                <c:pt idx="2">
                  <c:v>20</c:v>
                </c:pt>
                <c:pt idx="3">
                  <c:v>55</c:v>
                </c:pt>
                <c:pt idx="4">
                  <c:v>11</c:v>
                </c:pt>
                <c:pt idx="5">
                  <c:v>9</c:v>
                </c:pt>
                <c:pt idx="6">
                  <c:v>7</c:v>
                </c:pt>
                <c:pt idx="7">
                  <c:v>6</c:v>
                </c:pt>
                <c:pt idx="8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7F5-47A6-B9D1-5042F4D2F043}"/>
            </c:ext>
          </c:extLst>
        </c:ser>
        <c:ser>
          <c:idx val="2"/>
          <c:order val="2"/>
          <c:tx>
            <c:strRef>
              <c:f>รายงานใบซ่อมประจำเดือน!$F$15</c:f>
              <c:strCache>
                <c:ptCount val="1"/>
                <c:pt idx="0">
                  <c:v>พฤษภาคม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รายงานใบซ่อมประจำเดือน!$A$16:$A$24</c:f>
              <c:strCache>
                <c:ptCount val="9"/>
                <c:pt idx="0">
                  <c:v>ประตู</c:v>
                </c:pt>
                <c:pt idx="1">
                  <c:v>เพดาน</c:v>
                </c:pt>
                <c:pt idx="2">
                  <c:v>ชักโครก</c:v>
                </c:pt>
                <c:pt idx="3">
                  <c:v>อ่าง</c:v>
                </c:pt>
                <c:pt idx="4">
                  <c:v>สายฉีด</c:v>
                </c:pt>
                <c:pt idx="5">
                  <c:v>สี</c:v>
                </c:pt>
                <c:pt idx="6">
                  <c:v>บริการ</c:v>
                </c:pt>
                <c:pt idx="7">
                  <c:v>ฝักบัวอาบน้ำ</c:v>
                </c:pt>
                <c:pt idx="8">
                  <c:v>ก๊อก</c:v>
                </c:pt>
              </c:strCache>
            </c:strRef>
          </c:cat>
          <c:val>
            <c:numRef>
              <c:f>รายงานใบซ่อมประจำเดือน!$F$16:$F$24</c:f>
              <c:numCache>
                <c:formatCode>General</c:formatCode>
                <c:ptCount val="9"/>
                <c:pt idx="0">
                  <c:v>74</c:v>
                </c:pt>
                <c:pt idx="1">
                  <c:v>23</c:v>
                </c:pt>
                <c:pt idx="2">
                  <c:v>30</c:v>
                </c:pt>
                <c:pt idx="3">
                  <c:v>48</c:v>
                </c:pt>
                <c:pt idx="4">
                  <c:v>10</c:v>
                </c:pt>
                <c:pt idx="5">
                  <c:v>10</c:v>
                </c:pt>
                <c:pt idx="6">
                  <c:v>13</c:v>
                </c:pt>
                <c:pt idx="7">
                  <c:v>9</c:v>
                </c:pt>
                <c:pt idx="8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7F5-47A6-B9D1-5042F4D2F043}"/>
            </c:ext>
          </c:extLst>
        </c:ser>
        <c:ser>
          <c:idx val="3"/>
          <c:order val="3"/>
          <c:tx>
            <c:strRef>
              <c:f>รายงานใบซ่อมประจำเดือน!$G$15</c:f>
              <c:strCache>
                <c:ptCount val="1"/>
                <c:pt idx="0">
                  <c:v>มิถุนายน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รายงานใบซ่อมประจำเดือน!$A$16:$A$24</c:f>
              <c:strCache>
                <c:ptCount val="9"/>
                <c:pt idx="0">
                  <c:v>ประตู</c:v>
                </c:pt>
                <c:pt idx="1">
                  <c:v>เพดาน</c:v>
                </c:pt>
                <c:pt idx="2">
                  <c:v>ชักโครก</c:v>
                </c:pt>
                <c:pt idx="3">
                  <c:v>อ่าง</c:v>
                </c:pt>
                <c:pt idx="4">
                  <c:v>สายฉีด</c:v>
                </c:pt>
                <c:pt idx="5">
                  <c:v>สี</c:v>
                </c:pt>
                <c:pt idx="6">
                  <c:v>บริการ</c:v>
                </c:pt>
                <c:pt idx="7">
                  <c:v>ฝักบัวอาบน้ำ</c:v>
                </c:pt>
                <c:pt idx="8">
                  <c:v>ก๊อก</c:v>
                </c:pt>
              </c:strCache>
            </c:strRef>
          </c:cat>
          <c:val>
            <c:numRef>
              <c:f>รายงานใบซ่อมประจำเดือน!$G$16:$G$24</c:f>
              <c:numCache>
                <c:formatCode>General</c:formatCode>
                <c:ptCount val="9"/>
                <c:pt idx="0">
                  <c:v>98</c:v>
                </c:pt>
                <c:pt idx="1">
                  <c:v>33</c:v>
                </c:pt>
                <c:pt idx="2">
                  <c:v>37</c:v>
                </c:pt>
                <c:pt idx="3">
                  <c:v>55</c:v>
                </c:pt>
                <c:pt idx="4">
                  <c:v>9</c:v>
                </c:pt>
                <c:pt idx="5">
                  <c:v>4</c:v>
                </c:pt>
                <c:pt idx="6">
                  <c:v>29</c:v>
                </c:pt>
                <c:pt idx="7">
                  <c:v>9</c:v>
                </c:pt>
                <c:pt idx="8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7F5-47A6-B9D1-5042F4D2F0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544018704"/>
        <c:axId val="544025904"/>
      </c:barChart>
      <c:catAx>
        <c:axId val="544018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544025904"/>
        <c:crosses val="autoZero"/>
        <c:auto val="1"/>
        <c:lblAlgn val="ctr"/>
        <c:lblOffset val="100"/>
        <c:noMultiLvlLbl val="0"/>
      </c:catAx>
      <c:valAx>
        <c:axId val="544025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544018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/>
              <a:t>ปริมาณใบงานซ่อมและงานจัดจ้าง </a:t>
            </a:r>
            <a:br>
              <a:rPr lang="th-TH"/>
            </a:br>
            <a:r>
              <a:rPr lang="th-TH"/>
              <a:t>หมวดงานก่อสร้าง</a:t>
            </a:r>
            <a:r>
              <a:rPr lang="th-TH" baseline="0"/>
              <a:t> มิถุนายน 2566</a:t>
            </a:r>
            <a:endParaRPr lang="th-TH"/>
          </a:p>
        </c:rich>
      </c:tx>
      <c:layout>
        <c:manualLayout>
          <c:xMode val="edge"/>
          <c:yMode val="edge"/>
          <c:x val="0.31593551267880887"/>
          <c:y val="3.879092263021827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2262430055472726"/>
          <c:y val="0.25266200503563013"/>
          <c:w val="0.44639224640824238"/>
          <c:h val="0.55316303019374491"/>
        </c:manualLayout>
      </c:layout>
      <c:pie3DChart>
        <c:varyColors val="1"/>
        <c:ser>
          <c:idx val="0"/>
          <c:order val="0"/>
          <c:tx>
            <c:strRef>
              <c:f>Sheet1!$C$3</c:f>
              <c:strCache>
                <c:ptCount val="1"/>
                <c:pt idx="0">
                  <c:v>ใบ</c:v>
                </c:pt>
              </c:strCache>
            </c:strRef>
          </c:tx>
          <c:explosion val="35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F9BF-4870-A3AC-90C5A980EBD9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F9BF-4870-A3AC-90C5A980EBD9}"/>
              </c:ext>
            </c:extLst>
          </c:dPt>
          <c:dLbls>
            <c:dLbl>
              <c:idx val="0"/>
              <c:layout>
                <c:manualLayout>
                  <c:x val="1.0502832383299663E-2"/>
                  <c:y val="0.1285995739082233"/>
                </c:manualLayout>
              </c:layout>
              <c:tx>
                <c:rich>
                  <a:bodyPr/>
                  <a:lstStyle/>
                  <a:p>
                    <a:fld id="{F0A6199F-0F20-4CEE-BC01-932E228B122A}" type="CATEGORYNAME">
                      <a:rPr lang="th-TH"/>
                      <a:pPr/>
                      <a:t>[ชื่อประเภท]</a:t>
                    </a:fld>
                    <a:r>
                      <a:rPr lang="th-TH" baseline="0"/>
                      <a:t> </a:t>
                    </a:r>
                    <a:fld id="{71D52249-C531-4542-8D1A-936159667F8E}" type="VALUE">
                      <a:rPr lang="th-TH" baseline="0"/>
                      <a:pPr/>
                      <a:t>[VALUE]</a:t>
                    </a:fld>
                    <a:r>
                      <a:rPr lang="th-TH" baseline="0"/>
                      <a:t> ใบ </a:t>
                    </a:r>
                  </a:p>
                  <a:p>
                    <a:r>
                      <a:rPr lang="th-TH" baseline="0"/>
                      <a:t>คิดเป็น </a:t>
                    </a:r>
                    <a:fld id="{CE72074D-4E68-4FA9-B87D-468FAEAE8274}" type="PERCENTAGE">
                      <a:rPr lang="th-TH" baseline="0"/>
                      <a:pPr/>
                      <a:t>[เปอร์เซ็นต์]</a:t>
                    </a:fld>
                    <a:endParaRPr lang="th-TH" baseline="0"/>
                  </a:p>
                </c:rich>
              </c:tx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9BF-4870-A3AC-90C5A980EBD9}"/>
                </c:ext>
              </c:extLst>
            </c:dLbl>
            <c:dLbl>
              <c:idx val="1"/>
              <c:layout>
                <c:manualLayout>
                  <c:x val="-0.10276479212036885"/>
                  <c:y val="-6.253344286162702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lt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9FAFE10-BA7C-46AF-B72F-E95F4A34295B}" type="CATEGORYNAME">
                      <a:rPr lang="th-TH"/>
                      <a:pPr>
                        <a:defRPr/>
                      </a:pPr>
                      <a:t>[ชื่อประเภท]</a:t>
                    </a:fld>
                    <a:r>
                      <a:rPr lang="th-TH" baseline="0"/>
                      <a:t>, </a:t>
                    </a:r>
                    <a:fld id="{1252AD4A-4491-42FD-AEC1-89CCD6B8E63E}" type="VALUE">
                      <a:rPr lang="th-TH" baseline="0"/>
                      <a:pPr>
                        <a:defRPr/>
                      </a:pPr>
                      <a:t>[VALUE]</a:t>
                    </a:fld>
                    <a:r>
                      <a:rPr lang="th-TH" baseline="0"/>
                      <a:t> ใบ คิดเป็น </a:t>
                    </a:r>
                    <a:fld id="{AC7834EB-2E46-48CB-8312-D9C4E92C2F8F}" type="PERCENTAGE">
                      <a:rPr lang="th-TH" baseline="0"/>
                      <a:pPr>
                        <a:defRPr/>
                      </a:pPr>
                      <a:t>[เปอร์เซ็นต์]</a:t>
                    </a:fld>
                    <a:endParaRPr lang="th-TH" baseline="0"/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lt1">
                          <a:lumMod val="8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h-TH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F9BF-4870-A3AC-90C5A980EB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inEnd"/>
            <c:showLegendKey val="1"/>
            <c:showVal val="1"/>
            <c:showCatName val="1"/>
            <c:showSerName val="0"/>
            <c:showPercent val="1"/>
            <c:showBubbleSize val="0"/>
            <c:separator> </c:separator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Sheet1!$A$3:$A$4</c:f>
              <c:strCache>
                <c:ptCount val="2"/>
                <c:pt idx="0">
                  <c:v>ซ่อมเอง</c:v>
                </c:pt>
                <c:pt idx="1">
                  <c:v>จ้างร้านนอก</c:v>
                </c:pt>
              </c:strCache>
            </c:strRef>
          </c:cat>
          <c:val>
            <c:numRef>
              <c:f>Sheet1!$B$3:$B$4</c:f>
              <c:numCache>
                <c:formatCode>General</c:formatCode>
                <c:ptCount val="2"/>
                <c:pt idx="0">
                  <c:v>368</c:v>
                </c:pt>
                <c:pt idx="1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9BF-4870-A3AC-90C5A980EBD9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dirty="0"/>
              <a:t>สถิติใบงานเดือนมิถุนายน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รายงานใบซ่อมประจำเดือน!$A$34:$A$40</c:f>
              <c:strCache>
                <c:ptCount val="7"/>
                <c:pt idx="0">
                  <c:v>ซ่อมเอง</c:v>
                </c:pt>
                <c:pt idx="1">
                  <c:v>ส่งร้านนอก</c:v>
                </c:pt>
                <c:pt idx="2">
                  <c:v>เกินประกัน</c:v>
                </c:pt>
                <c:pt idx="3">
                  <c:v>เบิกวัสดุ</c:v>
                </c:pt>
                <c:pt idx="4">
                  <c:v>จำหน่าย</c:v>
                </c:pt>
                <c:pt idx="5">
                  <c:v>ในประกันผู้รับจ้าง</c:v>
                </c:pt>
                <c:pt idx="6">
                  <c:v>ยกเลิกประกัน</c:v>
                </c:pt>
              </c:strCache>
            </c:strRef>
          </c:cat>
          <c:val>
            <c:numRef>
              <c:f>รายงานใบซ่อมประจำเดือน!$B$34:$B$40</c:f>
              <c:numCache>
                <c:formatCode>General</c:formatCode>
                <c:ptCount val="7"/>
                <c:pt idx="0">
                  <c:v>368</c:v>
                </c:pt>
                <c:pt idx="1">
                  <c:v>50</c:v>
                </c:pt>
                <c:pt idx="2">
                  <c:v>2</c:v>
                </c:pt>
                <c:pt idx="3">
                  <c:v>39</c:v>
                </c:pt>
                <c:pt idx="4">
                  <c:v>21</c:v>
                </c:pt>
                <c:pt idx="5">
                  <c:v>8</c:v>
                </c:pt>
                <c:pt idx="6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2D-4959-B60E-4F58FA658A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98404815"/>
        <c:axId val="198396175"/>
      </c:barChart>
      <c:catAx>
        <c:axId val="1984048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98396175"/>
        <c:crosses val="autoZero"/>
        <c:auto val="1"/>
        <c:lblAlgn val="ctr"/>
        <c:lblOffset val="100"/>
        <c:noMultiLvlLbl val="0"/>
      </c:catAx>
      <c:valAx>
        <c:axId val="1983961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984048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E68FE5-82C5-458D-9483-29BFA30719A7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CDF8B6-7641-4D03-AA40-3A59B1EE5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535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1680279"/>
            <a:ext cx="7772400" cy="646986"/>
          </a:xfrm>
          <a:prstGeom prst="roundRect">
            <a:avLst/>
          </a:prstGeom>
          <a:solidFill>
            <a:schemeClr val="bg1">
              <a:alpha val="74000"/>
            </a:schemeClr>
          </a:solidFill>
        </p:spPr>
        <p:txBody>
          <a:bodyPr>
            <a:sp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4635133"/>
            <a:ext cx="6400800" cy="954107"/>
          </a:xfrm>
        </p:spPr>
        <p:txBody>
          <a:bodyPr anchor="ctr" anchorCtr="0">
            <a:spAutoFit/>
          </a:bodyPr>
          <a:lstStyle>
            <a:lvl1pPr marL="0" indent="0" algn="ctr">
              <a:buNone/>
              <a:defRPr sz="28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  <a:endParaRPr lang="en-US" dirty="0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3C4570-CE04-402C-A9DD-10C0CE77978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6EF55-F473-4348-9261-B5E9EBF14B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587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22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 hangingPunct="0"/>
            <a:fld id="{86CB4B4D-7CA3-9044-876B-883B54F8677D}" type="slidenum">
              <a:rPr kern="0">
                <a:sym typeface="Calibri"/>
              </a:rPr>
              <a:pPr hangingPunct="0"/>
              <a:t>‹#›</a:t>
            </a:fld>
            <a:endParaRPr kern="0"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260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87F6044-ECAC-A4FB-CC00-9625E16D4A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A89E6AEB-263B-0D08-A546-DB2CE2C167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4" name="รูปภาพ 3">
            <a:extLst>
              <a:ext uri="{FF2B5EF4-FFF2-40B4-BE49-F238E27FC236}">
                <a16:creationId xmlns:a16="http://schemas.microsoft.com/office/drawing/2014/main" id="{970C6661-9C9B-9BB6-DC2B-76278C1506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48" y="1680279"/>
            <a:ext cx="8284304" cy="4564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54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4575AFB-2A58-8236-3882-1D7628795A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DDB376F1-D9CF-D4DA-E6AC-6E33640718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graphicFrame>
        <p:nvGraphicFramePr>
          <p:cNvPr id="5" name="แผนภูมิ 4">
            <a:extLst>
              <a:ext uri="{FF2B5EF4-FFF2-40B4-BE49-F238E27FC236}">
                <a16:creationId xmlns:a16="http://schemas.microsoft.com/office/drawing/2014/main" id="{71BCB905-7021-1EA4-AD98-AF30099AF92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2740785"/>
              </p:ext>
            </p:extLst>
          </p:nvPr>
        </p:nvGraphicFramePr>
        <p:xfrm>
          <a:off x="539552" y="1207484"/>
          <a:ext cx="8280920" cy="5461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0491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32AF90E-E13D-35CB-C562-3501ABA07B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43C77BE7-9DF5-9099-553E-55E7E767BE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graphicFrame>
        <p:nvGraphicFramePr>
          <p:cNvPr id="5" name="แผนภูมิ 4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5869456"/>
              </p:ext>
            </p:extLst>
          </p:nvPr>
        </p:nvGraphicFramePr>
        <p:xfrm>
          <a:off x="685800" y="1052736"/>
          <a:ext cx="7990656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07643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4D92E02-E005-843F-1A63-AE6BE96B1C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A0A11005-63E8-9F61-F432-1BCB9F15C9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graphicFrame>
        <p:nvGraphicFramePr>
          <p:cNvPr id="4" name="แผนภูมิ 3">
            <a:extLst>
              <a:ext uri="{FF2B5EF4-FFF2-40B4-BE49-F238E27FC236}">
                <a16:creationId xmlns:a16="http://schemas.microsoft.com/office/drawing/2014/main" id="{BD343E7A-9454-87B5-343E-F06F6E4D03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7049215"/>
              </p:ext>
            </p:extLst>
          </p:nvPr>
        </p:nvGraphicFramePr>
        <p:xfrm>
          <a:off x="700544" y="1237572"/>
          <a:ext cx="7903903" cy="52877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71937785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ชุดรูปแบบของ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ชุดรูปแบบของ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ชุดรูปแบบของ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4857</TotalTime>
  <Words>39</Words>
  <Application>Microsoft Office PowerPoint</Application>
  <PresentationFormat>นำเสนอทางหน้าจอ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2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4</vt:i4>
      </vt:variant>
    </vt:vector>
  </HeadingPairs>
  <TitlesOfParts>
    <vt:vector size="7" baseType="lpstr">
      <vt:lpstr>Arial</vt:lpstr>
      <vt:lpstr>Calibri</vt:lpstr>
      <vt:lpstr>ชุดรูปแบบของ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เครื่องมือแพทย์สำคัญในรถAMBULANCE</dc:title>
  <dc:creator>user1</dc:creator>
  <cp:lastModifiedBy>User</cp:lastModifiedBy>
  <cp:revision>491</cp:revision>
  <dcterms:created xsi:type="dcterms:W3CDTF">2020-09-09T07:15:45Z</dcterms:created>
  <dcterms:modified xsi:type="dcterms:W3CDTF">2023-07-05T15:13:20Z</dcterms:modified>
</cp:coreProperties>
</file>