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266" r:id="rId2"/>
    <p:sldId id="267" r:id="rId3"/>
    <p:sldId id="314" r:id="rId4"/>
    <p:sldId id="270" r:id="rId5"/>
    <p:sldId id="316" r:id="rId6"/>
    <p:sldId id="315" r:id="rId7"/>
    <p:sldId id="331" r:id="rId8"/>
    <p:sldId id="328" r:id="rId9"/>
    <p:sldId id="329" r:id="rId10"/>
    <p:sldId id="330" r:id="rId11"/>
    <p:sldId id="327" r:id="rId12"/>
    <p:sldId id="324" r:id="rId13"/>
    <p:sldId id="325" r:id="rId14"/>
    <p:sldId id="294" r:id="rId15"/>
    <p:sldId id="285" r:id="rId16"/>
    <p:sldId id="311" r:id="rId17"/>
    <p:sldId id="310" r:id="rId18"/>
    <p:sldId id="287" r:id="rId19"/>
    <p:sldId id="309" r:id="rId20"/>
    <p:sldId id="271" r:id="rId21"/>
    <p:sldId id="288" r:id="rId22"/>
    <p:sldId id="272" r:id="rId23"/>
    <p:sldId id="289" r:id="rId24"/>
    <p:sldId id="290" r:id="rId25"/>
    <p:sldId id="296" r:id="rId26"/>
    <p:sldId id="323" r:id="rId27"/>
    <p:sldId id="297" r:id="rId28"/>
    <p:sldId id="298" r:id="rId29"/>
    <p:sldId id="299" r:id="rId30"/>
    <p:sldId id="293" r:id="rId31"/>
    <p:sldId id="278" r:id="rId32"/>
    <p:sldId id="320" r:id="rId33"/>
    <p:sldId id="277" r:id="rId34"/>
    <p:sldId id="317" r:id="rId35"/>
    <p:sldId id="318" r:id="rId36"/>
    <p:sldId id="319" r:id="rId37"/>
    <p:sldId id="300" r:id="rId38"/>
    <p:sldId id="275" r:id="rId39"/>
    <p:sldId id="301" r:id="rId40"/>
    <p:sldId id="264" r:id="rId41"/>
    <p:sldId id="321" r:id="rId42"/>
    <p:sldId id="303" r:id="rId43"/>
    <p:sldId id="322" r:id="rId44"/>
    <p:sldId id="258" r:id="rId45"/>
    <p:sldId id="304" r:id="rId46"/>
    <p:sldId id="305" r:id="rId47"/>
    <p:sldId id="306" r:id="rId4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2" clrIdx="0">
    <p:extLst>
      <p:ext uri="{19B8F6BF-5375-455C-9EA6-DF929625EA0E}">
        <p15:presenceInfo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33CC"/>
    <a:srgbClr val="FF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C5104-7DCD-44C1-9CEE-0FC81C020F7C}" type="datetimeFigureOut">
              <a:rPr lang="th-TH" smtClean="0"/>
              <a:t>22/07/63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6C986-BD49-4EC1-B47C-62A64BE500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8611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C5E90-B7A7-413D-97ED-32E16CAB3F9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C2404-92C3-41EA-B217-36944E6A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ข้อแนะนำ</a:t>
            </a:r>
          </a:p>
          <a:p>
            <a:r>
              <a:rPr lang="th-TH" b="1" u="none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ในข้อความเป้าหมายควรมีประเด็นคุณภาพสำคัญ</a:t>
            </a:r>
          </a:p>
          <a:p>
            <a:r>
              <a:rPr lang="th-TH" b="1" u="none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ประเด็นคุณภาพสำคัญควรครอบคลุมมิติคุณภาพต่างๆ</a:t>
            </a:r>
          </a:p>
          <a:p>
            <a:r>
              <a:rPr lang="th-TH" b="1" u="none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ประเด็นคุณภาพสำคัญมาจากมุมมองของผู้รับบริการและมุมมองของผู้ให้บริการ</a:t>
            </a:r>
          </a:p>
          <a:p>
            <a:r>
              <a:rPr lang="th-TH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ประเด็นคุณภาพสำคัญตามมิติคุณภาพต่างๆ</a:t>
            </a:r>
            <a:r>
              <a:rPr lang="en-US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ที่ควรมี</a:t>
            </a:r>
          </a:p>
          <a:p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People-centered:</a:t>
            </a:r>
            <a:r>
              <a:rPr lang="en-US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ใส่ใจ เคารพ อบอุ่น ดุจญาติมิตร พึงพอใจ สิทธิและศักดิ์ศรี</a:t>
            </a:r>
            <a:r>
              <a:rPr lang="en-US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มีส่วนร่วม ตอบสนองความต้องการ เกินความคาดหวัง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Appropriateness:</a:t>
            </a:r>
            <a:r>
              <a:rPr lang="en-US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ได้มาตรฐาน ใช้หลักฐานวิชาการ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Effectiveness: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หาย ได้ผล มีคุณภาพชีวิต ฟื้นสภาพ รอดชีวิต ผลลัพธ์ดี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Safety: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ปลอดภัย ไม่เกิดภาวะแทรกซ้อน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Efficiency: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มีประสิทธิภาพ คุ้มค่า รวดเร็ว 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1" u="sng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ประเด็นคุณภาพสำคัญตามมิติคุณภาพอื่นๆ</a:t>
            </a:r>
            <a:r>
              <a:rPr lang="th-TH" sz="1200" b="1" u="sng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ที่อาจมีเพิ่มเติม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Access:</a:t>
            </a:r>
            <a:r>
              <a:rPr lang="th-TH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สะดวก รวดเร็ว</a:t>
            </a:r>
            <a:endParaRPr lang="en-US" sz="1200" b="0" baseline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Continuity:</a:t>
            </a:r>
            <a:r>
              <a:rPr lang="th-TH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ต่อเนื่อง ไร้รอยต่อ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13DA4-C678-43CD-ADEB-0E9EEA2C42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53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การใช้ประโยชน์จากค่านิยมหลักขององค์กร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ควรพิจารณาในแง่มุมต่อไปนี้</a:t>
            </a:r>
          </a:p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มุ่งเรียนรู้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: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เรียนรู้วิชาการ เรียนรู้จากงาน พัฒนาเป็น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knowledge</a:t>
            </a:r>
            <a:r>
              <a:rPr lang="en-US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worker</a:t>
            </a:r>
          </a:p>
          <a:p>
            <a:r>
              <a:rPr lang="th-TH" b="1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คู่คุณธรรม</a:t>
            </a:r>
            <a:r>
              <a:rPr lang="en-US" b="1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r>
              <a:rPr lang="en-US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คุณธรรมของความเป็นมนุษย์ คุณธรรมของวิชาชีพ คุณธรรมขององค์กร</a:t>
            </a:r>
          </a:p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ใฝคุณภาพ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r>
              <a:rPr lang="en-US" b="1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มุ่งเน้นผู้ป่วยและผู้รับผลงาน ใช้มาตรฐานวิชาชีพ พัฒนาอย่างต่อเนื่อง มุ่งเน้นผลลัพธ์ จัดการโดยใช้ข้อมูลจริง</a:t>
            </a:r>
          </a:p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ร่วมสานภารกิจ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ร่วมมือร่วมใจ ดูเป้าหมายร่วม</a:t>
            </a:r>
          </a:p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คิดนอกกรอบ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: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ใช้ความคิดสร้างสรรค์ มีนวัตกรรม</a:t>
            </a:r>
            <a:r>
              <a:rPr lang="th-TH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มีความยืดหยุ่น</a:t>
            </a:r>
          </a:p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รับผิดชอบสังคม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r>
              <a:rPr lang="th-TH" b="1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สนับสนุนพันธกิจสุขภาวะของสังคม การบำเพ็ญประโยชน์</a:t>
            </a:r>
            <a:r>
              <a:rPr lang="en-US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/CSR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en-US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DF0F4-7CE6-4138-B1DE-24B8443EB2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92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ข้อแนะนำ</a:t>
            </a:r>
          </a:p>
          <a:p>
            <a:r>
              <a:rPr lang="th-TH" b="1" u="none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ในข้อความเป้าหมายควรมีประเด็นคุณภาพสำคัญ</a:t>
            </a:r>
          </a:p>
          <a:p>
            <a:r>
              <a:rPr lang="th-TH" b="1" u="none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ประเด็นคุณภาพสำคัญควรครอบคลุมมิติคุณภาพต่างๆ</a:t>
            </a:r>
          </a:p>
          <a:p>
            <a:r>
              <a:rPr lang="th-TH" b="1" u="none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ประเด็นคุณภาพสำคัญมาจากมุมมองของผู้รับบริการและมุมมองของผู้ให้บริการ</a:t>
            </a:r>
          </a:p>
          <a:p>
            <a:r>
              <a:rPr lang="th-TH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ประเด็นคุณภาพสำคัญตามมิติคุณภาพต่างๆ</a:t>
            </a:r>
            <a:r>
              <a:rPr lang="en-US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ที่ควรมี</a:t>
            </a:r>
          </a:p>
          <a:p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People-centered:</a:t>
            </a:r>
            <a:r>
              <a:rPr lang="en-US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ใส่ใจ เคารพ อบอุ่น ดุจญาติมิตร พึงพอใจ สิทธิและศักดิ์ศรี</a:t>
            </a:r>
            <a:r>
              <a:rPr lang="en-US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มีส่วนร่วม ตอบสนองความต้องการ เกินความคาดหวัง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Appropriateness:</a:t>
            </a:r>
            <a:r>
              <a:rPr lang="en-US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ได้มาตรฐาน ใช้หลักฐานวิชาการ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Effectiveness: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หาย ได้ผล มีคุณภาพชีวิต ฟื้นสภาพ รอดชีวิต ผลลัพธ์ดี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Safety: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ปลอดภัย ไม่เกิดภาวะแทรกซ้อน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Efficiency: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มีประสิทธิภาพ คุ้มค่า รวดเร็ว 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1" u="sng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ประเด็นคุณภาพสำคัญตามมิติคุณภาพอื่นๆ</a:t>
            </a:r>
            <a:r>
              <a:rPr lang="th-TH" sz="1200" b="1" u="sng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ที่อาจมีเพิ่มเติม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Access:</a:t>
            </a:r>
            <a:r>
              <a:rPr lang="th-TH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สะดวก รวดเร็ว</a:t>
            </a:r>
            <a:endParaRPr lang="en-US" sz="1200" b="0" baseline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Continuity:</a:t>
            </a:r>
            <a:r>
              <a:rPr lang="th-TH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ต่อเนื่อง ไร้รอยต่อ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13DA4-C678-43CD-ADEB-0E9EEA2C42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26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ข้อแนะนำ</a:t>
            </a:r>
          </a:p>
          <a:p>
            <a:r>
              <a:rPr lang="th-TH" b="1" u="none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ในข้อความเป้าหมายควรมีประเด็นคุณภาพสำคัญ</a:t>
            </a:r>
          </a:p>
          <a:p>
            <a:r>
              <a:rPr lang="th-TH" b="1" u="none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ประเด็นคุณภาพสำคัญควรครอบคลุมมิติคุณภาพต่างๆ</a:t>
            </a:r>
          </a:p>
          <a:p>
            <a:r>
              <a:rPr lang="th-TH" b="1" u="none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ประเด็นคุณภาพสำคัญมาจากมุมมองของผู้รับบริการและมุมมองของผู้ให้บริการ</a:t>
            </a:r>
          </a:p>
          <a:p>
            <a:r>
              <a:rPr lang="th-TH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ประเด็นคุณภาพสำคัญตามมิติคุณภาพต่างๆ</a:t>
            </a:r>
            <a:r>
              <a:rPr lang="en-US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ที่ควรมี</a:t>
            </a:r>
          </a:p>
          <a:p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People-centered:</a:t>
            </a:r>
            <a:r>
              <a:rPr lang="en-US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ใส่ใจ เคารพ อบอุ่น ดุจญาติมิตร พึงพอใจ สิทธิและศักดิ์ศรี</a:t>
            </a:r>
            <a:r>
              <a:rPr lang="en-US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มีส่วนร่วม ตอบสนองความต้องการ เกินความคาดหวัง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Appropriateness:</a:t>
            </a:r>
            <a:r>
              <a:rPr lang="en-US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ได้มาตรฐาน ใช้หลักฐานวิชาการ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Effectiveness: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หาย ได้ผล มีคุณภาพชีวิต ฟื้นสภาพ รอดชีวิต ผลลัพธ์ดี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Safety: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ปลอดภัย ไม่เกิดภาวะแทรกซ้อน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Efficiency: </a:t>
            </a:r>
            <a:r>
              <a:rPr lang="th-TH" sz="1200" b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มีประสิทธิภาพ คุ้มค่า รวดเร็ว 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1" u="sng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ประเด็นคุณภาพสำคัญตามมิติคุณภาพอื่นๆ</a:t>
            </a:r>
            <a:r>
              <a:rPr lang="th-TH" sz="1200" b="1" u="sng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ที่อาจมีเพิ่มเติม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Access:</a:t>
            </a:r>
            <a:r>
              <a:rPr lang="th-TH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สะดวก รวดเร็ว</a:t>
            </a:r>
            <a:endParaRPr lang="en-US" sz="1200" b="0" baseline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Continuity:</a:t>
            </a:r>
            <a:r>
              <a:rPr lang="th-TH" sz="1200" b="1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200" b="0" baseline="0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ต่อเนื่อง ไร้รอยต่อ</a:t>
            </a:r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sz="1200" b="0" dirty="0">
              <a:solidFill>
                <a:srgbClr val="00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13DA4-C678-43CD-ADEB-0E9EEA2C42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2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25D2-7999-4A3B-B685-47FFE8A082D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8D6-D558-44F6-B979-74AC16C15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25D2-7999-4A3B-B685-47FFE8A082D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8D6-D558-44F6-B979-74AC16C15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3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25D2-7999-4A3B-B685-47FFE8A082D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8D6-D558-44F6-B979-74AC16C15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25D2-7999-4A3B-B685-47FFE8A082D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8D6-D558-44F6-B979-74AC16C15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7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25D2-7999-4A3B-B685-47FFE8A082D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8D6-D558-44F6-B979-74AC16C15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25D2-7999-4A3B-B685-47FFE8A082D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8D6-D558-44F6-B979-74AC16C15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3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25D2-7999-4A3B-B685-47FFE8A082D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8D6-D558-44F6-B979-74AC16C15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3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25D2-7999-4A3B-B685-47FFE8A082D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8D6-D558-44F6-B979-74AC16C15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8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25D2-7999-4A3B-B685-47FFE8A082D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8D6-D558-44F6-B979-74AC16C15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6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25D2-7999-4A3B-B685-47FFE8A082D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8D6-D558-44F6-B979-74AC16C15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4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25D2-7999-4A3B-B685-47FFE8A082D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38D6-D558-44F6-B979-74AC16C15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A25D2-7999-4A3B-B685-47FFE8A082D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38D6-D558-44F6-B979-74AC16C15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7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slide" Target="slide30.xml"/><Relationship Id="rId7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slide" Target="slide38.xml"/><Relationship Id="rId4" Type="http://schemas.openxmlformats.org/officeDocument/2006/relationships/slide" Target="slide44.xml"/><Relationship Id="rId9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542280" y="2416639"/>
            <a:ext cx="3511709" cy="1513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180106" y="2404764"/>
            <a:ext cx="4381995" cy="1513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1790081" y="4204471"/>
            <a:ext cx="5854535" cy="23222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40185" y="192846"/>
            <a:ext cx="52116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>
                <a:solidFill>
                  <a:srgbClr val="0033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ข้อมูลสำคัญ สินทรัพย์ของหน่วยงาน</a:t>
            </a:r>
            <a:endParaRPr lang="en-US" sz="3600" b="1" dirty="0">
              <a:solidFill>
                <a:srgbClr val="0033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sz="3600" b="1" dirty="0">
                <a:solidFill>
                  <a:srgbClr val="0033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en-US" sz="3600" b="1" dirty="0">
                <a:solidFill>
                  <a:srgbClr val="0033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Service Profile, Our Assets</a:t>
            </a:r>
            <a:r>
              <a:rPr lang="th-TH" sz="3600" b="1" dirty="0">
                <a:solidFill>
                  <a:srgbClr val="0033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08553"/>
              </p:ext>
            </p:extLst>
          </p:nvPr>
        </p:nvGraphicFramePr>
        <p:xfrm>
          <a:off x="542279" y="1332112"/>
          <a:ext cx="801982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8182">
                  <a:extLst>
                    <a:ext uri="{9D8B030D-6E8A-4147-A177-3AD203B41FA5}">
                      <a16:colId xmlns:a16="http://schemas.microsoft.com/office/drawing/2014/main" xmlns="" val="34030322"/>
                    </a:ext>
                  </a:extLst>
                </a:gridCol>
                <a:gridCol w="5181639">
                  <a:extLst>
                    <a:ext uri="{9D8B030D-6E8A-4147-A177-3AD203B41FA5}">
                      <a16:colId xmlns:a16="http://schemas.microsoft.com/office/drawing/2014/main" xmlns="" val="1376277932"/>
                    </a:ext>
                  </a:extLst>
                </a:gridCol>
              </a:tblGrid>
              <a:tr h="429162"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หน่วย/บริการ/ระบบ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UPC" panose="020B0604020202020204" pitchFamily="34" charset="-34"/>
                        <a:cs typeface="BrowalliaUPC" panose="020B0604020202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กลุ่มงานโครงสร้างพื้นฐานและวิศวกรรมการแพทย์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UPC" panose="020B0604020202020204" pitchFamily="34" charset="-34"/>
                        <a:cs typeface="BrowalliaUPC" panose="020B0604020202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3193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โรงพยาบาล/องค์กร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UPC" panose="020B0604020202020204" pitchFamily="34" charset="-34"/>
                        <a:cs typeface="BrowalliaUPC" panose="020B0604020202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เชียงรายประชานุเคราะห์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UPC" panose="020B0604020202020204" pitchFamily="34" charset="-34"/>
                        <a:cs typeface="BrowalliaUPC" panose="020B0604020202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4365396"/>
                  </a:ext>
                </a:extLst>
              </a:tr>
            </a:tbl>
          </a:graphicData>
        </a:graphic>
      </p:graphicFrame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4391639" y="2687970"/>
            <a:ext cx="966931" cy="369332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b="1" dirty="0"/>
              <a:t>Purpose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5629823" y="2687970"/>
            <a:ext cx="904799" cy="369332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b="1" dirty="0"/>
              <a:t>Process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6805875" y="2687970"/>
            <a:ext cx="1484958" cy="369332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Performance</a:t>
            </a: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6805875" y="3395150"/>
            <a:ext cx="1484958" cy="369332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b="1" dirty="0"/>
              <a:t>Improvement</a:t>
            </a:r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5358570" y="2872636"/>
            <a:ext cx="27125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6534622" y="2872636"/>
            <a:ext cx="27125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" idx="1"/>
            <a:endCxn id="5" idx="2"/>
          </p:cNvCxnSpPr>
          <p:nvPr/>
        </p:nvCxnSpPr>
        <p:spPr>
          <a:xfrm rot="10800000">
            <a:off x="6082223" y="3057302"/>
            <a:ext cx="723652" cy="522514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2"/>
            <a:endCxn id="7" idx="0"/>
          </p:cNvCxnSpPr>
          <p:nvPr/>
        </p:nvCxnSpPr>
        <p:spPr>
          <a:xfrm>
            <a:off x="7548354" y="3057302"/>
            <a:ext cx="0" cy="3378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Hexagon 26">
            <a:hlinkClick r:id="rId2" action="ppaction://hlinksldjump"/>
          </p:cNvPr>
          <p:cNvSpPr/>
          <p:nvPr/>
        </p:nvSpPr>
        <p:spPr>
          <a:xfrm>
            <a:off x="1859354" y="4899776"/>
            <a:ext cx="1187533" cy="938151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Leadership</a:t>
            </a:r>
          </a:p>
        </p:txBody>
      </p:sp>
      <p:sp>
        <p:nvSpPr>
          <p:cNvPr id="28" name="Hexagon 27">
            <a:hlinkClick r:id="rId6" action="ppaction://hlinksldjump"/>
          </p:cNvPr>
          <p:cNvSpPr/>
          <p:nvPr/>
        </p:nvSpPr>
        <p:spPr>
          <a:xfrm>
            <a:off x="2878654" y="4383200"/>
            <a:ext cx="1187533" cy="938151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</a:t>
            </a:r>
          </a:p>
        </p:txBody>
      </p:sp>
      <p:sp>
        <p:nvSpPr>
          <p:cNvPr id="29" name="Hexagon 28">
            <a:hlinkClick r:id="rId7" action="ppaction://hlinksldjump"/>
          </p:cNvPr>
          <p:cNvSpPr/>
          <p:nvPr/>
        </p:nvSpPr>
        <p:spPr>
          <a:xfrm>
            <a:off x="2878653" y="5404477"/>
            <a:ext cx="1187533" cy="938151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</a:t>
            </a:r>
          </a:p>
        </p:txBody>
      </p:sp>
      <p:sp>
        <p:nvSpPr>
          <p:cNvPr id="30" name="Hexagon 29">
            <a:hlinkClick r:id="rId8" action="ppaction://hlinksldjump"/>
          </p:cNvPr>
          <p:cNvSpPr/>
          <p:nvPr/>
        </p:nvSpPr>
        <p:spPr>
          <a:xfrm>
            <a:off x="4123583" y="4899775"/>
            <a:ext cx="1187533" cy="938151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</a:t>
            </a:r>
          </a:p>
        </p:txBody>
      </p:sp>
      <p:sp>
        <p:nvSpPr>
          <p:cNvPr id="31" name="Hexagon 30">
            <a:hlinkClick r:id="rId4" action="ppaction://hlinksldjump"/>
          </p:cNvPr>
          <p:cNvSpPr/>
          <p:nvPr/>
        </p:nvSpPr>
        <p:spPr>
          <a:xfrm>
            <a:off x="6387812" y="4899775"/>
            <a:ext cx="1187533" cy="938151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</a:p>
        </p:txBody>
      </p:sp>
      <p:sp>
        <p:nvSpPr>
          <p:cNvPr id="32" name="Hexagon 31">
            <a:hlinkClick r:id="rId9" action="ppaction://hlinksldjump"/>
          </p:cNvPr>
          <p:cNvSpPr/>
          <p:nvPr/>
        </p:nvSpPr>
        <p:spPr>
          <a:xfrm>
            <a:off x="5368513" y="4383199"/>
            <a:ext cx="1187533" cy="938151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Workforce</a:t>
            </a:r>
          </a:p>
        </p:txBody>
      </p:sp>
      <p:sp>
        <p:nvSpPr>
          <p:cNvPr id="33" name="Hexagon 32">
            <a:hlinkClick r:id="rId3" action="ppaction://hlinksldjump"/>
          </p:cNvPr>
          <p:cNvSpPr/>
          <p:nvPr/>
        </p:nvSpPr>
        <p:spPr>
          <a:xfrm>
            <a:off x="5368512" y="5404476"/>
            <a:ext cx="1187533" cy="938151"/>
          </a:xfrm>
          <a:prstGeom prst="hexag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9868" y="2551679"/>
            <a:ext cx="3504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วัตถุประสงค์ของเอกสารชุดนี้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เพื่อสื่อสารทิศทางขององค์กร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เพื่อทำความเข้าใจมาตรฐาน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HA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 อย่างเชื่อมโยง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เพื่อสรุปบทบาทและผลงานของทีม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5352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103206"/>
              </p:ext>
            </p:extLst>
          </p:nvPr>
        </p:nvGraphicFramePr>
        <p:xfrm>
          <a:off x="349250" y="393700"/>
          <a:ext cx="4330699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688"/>
                <a:gridCol w="901039"/>
                <a:gridCol w="1002565"/>
                <a:gridCol w="621844"/>
                <a:gridCol w="56156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สูติกรรม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นรีเวช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ฝากครรภ์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OPD</a:t>
                      </a:r>
                      <a:r>
                        <a:rPr lang="th-TH" sz="1400" u="none" strike="noStrike">
                          <a:effectLst/>
                        </a:rPr>
                        <a:t>สูติกรรม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ห้องคอลด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สูติกรรม1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เด็ก2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NICU1-2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50ปี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ห้องฉีดยาทำแผล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OPD 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OPD </a:t>
                      </a:r>
                      <a:r>
                        <a:rPr lang="th-TH" sz="1400" u="none" strike="noStrike">
                          <a:effectLst/>
                        </a:rPr>
                        <a:t>ตา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ผ่าตัด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ห้องแลป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ธนาคารเลือด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14ชั้นอุบัติเหติ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สังเกตุอาการ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ICU-NEWRO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ICU-TRAMA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893983"/>
              </p:ext>
            </p:extLst>
          </p:nvPr>
        </p:nvGraphicFramePr>
        <p:xfrm>
          <a:off x="4711701" y="419100"/>
          <a:ext cx="4330699" cy="3789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688"/>
                <a:gridCol w="901039"/>
                <a:gridCol w="1002565"/>
                <a:gridCol w="621844"/>
                <a:gridCol w="56156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ICU-BURN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สามัญชั้น8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pcu </a:t>
                      </a:r>
                      <a:r>
                        <a:rPr lang="th-TH" sz="1400" u="none" strike="noStrike">
                          <a:effectLst/>
                        </a:rPr>
                        <a:t>แขวง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pcu </a:t>
                      </a:r>
                      <a:r>
                        <a:rPr lang="th-TH" sz="1400" u="none" strike="noStrike">
                          <a:effectLst/>
                        </a:rPr>
                        <a:t>แขวง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พิเศษ13-14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เฉลิมพระเกียติ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อายุรกรรมหญิง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อายุรกรรมหญิง2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ICU-MED1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catlab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ศช.1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สมเด็จย่า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สมเด็จย่าชั้น1-5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68ปีอนุสรณ์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เด็ก3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พิเศษเด็ก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สูติกรรม2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</a:t>
                      </a:r>
                      <a:r>
                        <a:rPr lang="th-TH" sz="1400" u="none" strike="noStrike">
                          <a:effectLst/>
                        </a:rPr>
                        <a:t>เด็ก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เด็ก1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สงฆ์อาพาธ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</a:rPr>
                        <a:t>สงฆ์ชั้น2-5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037529"/>
              </p:ext>
            </p:extLst>
          </p:nvPr>
        </p:nvGraphicFramePr>
        <p:xfrm>
          <a:off x="342900" y="4013200"/>
          <a:ext cx="4330699" cy="2674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688"/>
                <a:gridCol w="901039"/>
                <a:gridCol w="1002565"/>
                <a:gridCol w="621844"/>
                <a:gridCol w="56156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14ชั้นอุบัติเหตุ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สังเกตุอาการ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ผ่าตัดชั้น3-4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ICUBURN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</a:t>
                      </a:r>
                      <a:r>
                        <a:rPr lang="th-TH" sz="1400" u="none" strike="noStrike">
                          <a:effectLst/>
                        </a:rPr>
                        <a:t>ทรอม่า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ICU-NEWRO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กระดูก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พิเศษ13-14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ศัลยกรรม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ศ.ประสาท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ศ.ยูโร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การส่งกล่องสกปรก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ศ.หญิง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3215560" y="0"/>
            <a:ext cx="2839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th-TH" b="1" dirty="0">
                <a:solidFill>
                  <a:schemeClr val="dk1"/>
                </a:solidFill>
              </a:rPr>
              <a:t>งานระบบขนส่ง </a:t>
            </a:r>
            <a:r>
              <a:rPr lang="en-US" b="1" dirty="0">
                <a:solidFill>
                  <a:schemeClr val="dk1"/>
                </a:solidFill>
              </a:rPr>
              <a:t>Logistics </a:t>
            </a:r>
            <a:r>
              <a:rPr lang="th-TH" b="1" dirty="0" err="1">
                <a:solidFill>
                  <a:schemeClr val="dk1"/>
                </a:solidFill>
              </a:rPr>
              <a:t>โฮง</a:t>
            </a:r>
            <a:r>
              <a:rPr lang="th-TH" b="1" dirty="0">
                <a:solidFill>
                  <a:schemeClr val="dk1"/>
                </a:solidFill>
              </a:rPr>
              <a:t>ยาไทย</a:t>
            </a:r>
            <a:endParaRPr lang="en-US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41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4"/>
            <a:ext cx="9144000" cy="6863328"/>
          </a:xfrm>
          <a:prstGeom prst="rect">
            <a:avLst/>
          </a:prstGeom>
        </p:spPr>
      </p:pic>
      <p:sp>
        <p:nvSpPr>
          <p:cNvPr id="2" name="กล่องข้อความ 1"/>
          <p:cNvSpPr txBox="1"/>
          <p:nvPr/>
        </p:nvSpPr>
        <p:spPr>
          <a:xfrm>
            <a:off x="44450" y="5308600"/>
            <a:ext cx="9055100" cy="1346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5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368300" y="626745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ปริมาณงานแจ้งซ่อมแซม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1.ใบงานทั้งหมด ปี 2557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13,703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รายการ/ปี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 - แล้วเสร็จภายในระยะเวลาประกัน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8,827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รายการ/ปี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  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คิดเป็นร้อยละ  </a:t>
            </a:r>
            <a:r>
              <a:rPr lang="th-TH" dirty="0">
                <a:solidFill>
                  <a:srgbClr val="FF0000"/>
                </a:solidFill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64.41%</a:t>
            </a:r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/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2.ใบงานทั้งหมด ปี 2558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13,861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รายการ/ปี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 - แล้วเสร็จภายในระยะเวลาประกัน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8,559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รายการ/ปี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  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คิดเป็นร้อยละ  </a:t>
            </a:r>
            <a:r>
              <a:rPr lang="th-TH" dirty="0">
                <a:solidFill>
                  <a:srgbClr val="FF0000"/>
                </a:solidFill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61.74%</a:t>
            </a:r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/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3.ใบงานทั้งหมด ปี 2559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13,507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รายการ/ปี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 - แล้วเสร็จภายในระยะเวลาประกัน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8,613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รายการ/ปี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  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คิดเป็นร้อยละ  </a:t>
            </a:r>
            <a:r>
              <a:rPr lang="en-US" dirty="0">
                <a:solidFill>
                  <a:srgbClr val="FF0000"/>
                </a:solidFill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63.76</a:t>
            </a:r>
            <a:r>
              <a:rPr lang="th-TH" dirty="0">
                <a:solidFill>
                  <a:srgbClr val="FF0000"/>
                </a:solidFill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%</a:t>
            </a:r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/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4.ใบงานทั้งหมด ปี 2560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9,304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รายการ/ปี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 - แล้วเสร็จภายในระยะเวลาประกัน  8,777  รายการ/ปี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  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คิดเป็นร้อยละ  </a:t>
            </a:r>
            <a:r>
              <a:rPr lang="th-TH" dirty="0">
                <a:solidFill>
                  <a:srgbClr val="FF0000"/>
                </a:solidFill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94.33%</a:t>
            </a:r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/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5.ใบงานทั้งหมด ปี 2561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9,021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รายการ/ปี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 - แล้วเสร็จภายในระยะเวลาประกัน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8,064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รายการ/ปี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  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คิดเป็นร้อยละ  </a:t>
            </a:r>
            <a:r>
              <a:rPr lang="th-TH" dirty="0">
                <a:solidFill>
                  <a:srgbClr val="FF0000"/>
                </a:solidFill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89.39%</a:t>
            </a:r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/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ปี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790" y="128707"/>
            <a:ext cx="220124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ปริมาณงานที่สำคัญ</a:t>
            </a:r>
          </a:p>
        </p:txBody>
      </p:sp>
      <p:pic>
        <p:nvPicPr>
          <p:cNvPr id="1025" name="Chart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393352"/>
            <a:ext cx="355282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916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66700" y="191661"/>
            <a:ext cx="4572000" cy="1394227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แผนเชิงรุกอาคารและรายการบำรุงรักษา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บำรุงรักษาโคมไฟฉุกเฉิน  </a:t>
            </a:r>
            <a:r>
              <a:rPr lang="th-TH" dirty="0">
                <a:solidFill>
                  <a:srgbClr val="FF0000"/>
                </a:solidFill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394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-  บำรุงรักษาตู้ควบคุมไฟฟ้า  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14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ตู้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-  บำรุงรักษาเครื่องกำเนิดไฟฟ้า  6  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-  บำรุงรักษาเครื่องปรับอากาศ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819 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-  บำรุงรักษาตู้สาขาโทรศัพท์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11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ตู้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 Preventive maintenance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อาคารส่วนรักษา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 </a:t>
            </a:r>
            <a:r>
              <a:rPr lang="en-GB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Corrective maintenance 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ในอาคารส่วนรักษา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บำรุงรักษาหลังคาอาคารส่วนรักษา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-  บำรุงรักษาประตูอลูมิเนียมห้องผ่าตัด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142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บาน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-  บำรุงรักษาเครื่องสูบน้ำ 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39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-  บำรุงรักษาเครื่องสูบน้ำดับเพลิง  3 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-  บำรุงรักษาเครื่องสูบน้ำเสีย  4  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-  บำรุงรักษาเครื่องกรองน้ำ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37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- บำรุงรักษาเครื่อง </a:t>
            </a:r>
            <a:r>
              <a:rPr lang="th-TH" dirty="0" err="1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EKG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  </a:t>
            </a:r>
            <a:r>
              <a:rPr lang="th-TH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30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- บำรุงรักษาโคมไฟผ่าตัด+เตียงผ่าตัด 32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บำรุงรักษาระบบก๊าซทางการแพทย์  3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บำรุงรักษาระบบ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Vacuum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6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บำรุงรักษาระบบ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Medical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Air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 4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Infusion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pump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297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 </a:t>
            </a:r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Syringe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pump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55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 </a:t>
            </a:r>
            <a:r>
              <a:rPr lang="en-GB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Patient </a:t>
            </a:r>
            <a:r>
              <a:rPr lang="th-TH" dirty="0" err="1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Monitor</a:t>
            </a:r>
            <a:r>
              <a:rPr lang="th-TH" dirty="0">
                <a:latin typeface="Times New Roman" panose="02020603050405020304" pitchFamily="18" charset="0"/>
                <a:ea typeface="Times New Roman" panose="02020603050405020304" pitchFamily="18" charset="0"/>
                <a:cs typeface="TH Sarabun New"/>
              </a:rPr>
              <a:t> 129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 </a:t>
            </a:r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Defibrillator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44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 </a:t>
            </a:r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EST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1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บำรุงรักษาปั๊มลมและก๊าซ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OR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4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 </a:t>
            </a:r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BP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ปรอทและดิจิตอล 195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Ulteasound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15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 </a:t>
            </a:r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Bird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82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บำรุงรักษาเครื่องวัด O2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Sat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25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บำรุงรักษาเครื่องปั่น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HCT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30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บำรุงรักษาตู้อบเด็ก  11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Radiant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Warmer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10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 </a:t>
            </a:r>
            <a:r>
              <a:rPr lang="th-TH" dirty="0" err="1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Ventilator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  20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บำรุงรักษาห้องแยกโรค 4 ห้อง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บำรุงรักษาเครื่องชั่งน้ำหนัก  44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บำรุงรักษาเครื่องล้างและฆ่าเชื้อโรค 4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บำรุงรักษาเครื่องล้างเครื่องมือ  2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บำรุงรักษาเครื่องล้างขวดน้ำเกลือ  2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บำรุงรักษาเครื่องล้างอุปกรณ์การแพทย์ 1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บำรุงรักษาเครื่องนึ่งฆ่าเชื้อจุลินทรีย์ 5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บำรุงรักษาเครื่องอบฆ่าเชื้อด้วยแก๊ส 3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บำรุงรักษาตู้อบความร้อนแห้ง 3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บำรุงรักษาตู้อบความร้อนควบคุมอุณหภูมิ  1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บำรุงรักษาตู้อบสายยางและอุปกรณ์เครื่องมือแพทย์ 2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บำรุงรักษาเครื่องอุ่นสารด้วยความร้อนแห้ง 1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บำรุงรักษาเครื่องกำเนิดไอน้ำ  2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บำรุงรักษาหม้อต้มเครื่องมือแพทย์ 2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บำรุงรักษาเครื่องรีดซอง  2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  <a:cs typeface="Angsana New" panose="02020603050405020304" pitchFamily="18" charset="-34"/>
              </a:rPr>
              <a:t>บำรุงรักษาเครื่องซักผ้า 6 เครื่อง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dirty="0">
                <a:latin typeface="TH Sarabun New"/>
                <a:ea typeface="Times New Roman" panose="02020603050405020304" pitchFamily="18" charset="0"/>
              </a:rPr>
              <a:t>- </a:t>
            </a:r>
            <a:r>
              <a:rPr lang="th-TH" dirty="0">
                <a:latin typeface="TH Sarabun New"/>
                <a:ea typeface="Times New Roman" panose="02020603050405020304" pitchFamily="18" charset="0"/>
              </a:rPr>
              <a:t>บำรุงรักษาเครื่องอบผ้า 6 เครื่อง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39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67766"/>
              </p:ext>
            </p:extLst>
          </p:nvPr>
        </p:nvGraphicFramePr>
        <p:xfrm>
          <a:off x="148281" y="783830"/>
          <a:ext cx="8896865" cy="4392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595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2891481">
                  <a:extLst>
                    <a:ext uri="{9D8B030D-6E8A-4147-A177-3AD203B41FA5}">
                      <a16:colId xmlns:a16="http://schemas.microsoft.com/office/drawing/2014/main" xmlns="" val="401452025"/>
                    </a:ext>
                  </a:extLst>
                </a:gridCol>
                <a:gridCol w="4460789">
                  <a:extLst>
                    <a:ext uri="{9D8B030D-6E8A-4147-A177-3AD203B41FA5}">
                      <a16:colId xmlns:a16="http://schemas.microsoft.com/office/drawing/2014/main" xmlns="" val="2289548680"/>
                    </a:ext>
                  </a:extLst>
                </a:gridCol>
              </a:tblGrid>
              <a:tr h="491315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ค่านิยมหลัก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 Core Values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ตัวอย่างการตัดสินใจ/การปฏิบัติเป็นปกติประจำ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5455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^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Individual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commitment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Creativity and Innovation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Management by  fact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 based approach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Continuous process improvement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Learning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Focus on result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Job description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Job Spec</a:t>
                      </a:r>
                      <a:endParaRPr kumimoji="0" lang="th-TH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Standard Operation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Procuedure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กลุ่มงานโครงสร้างพื้นฐานและวิศวกรรมการแพทย์ต้นแบบ ล้านนา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17198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สาน</a:t>
                      </a:r>
                      <a:r>
                        <a:rPr lang="th-TH" sz="16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ใจ๋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Visionary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leadership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System perspective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Agility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Value on staff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Teamwork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Patient and customer focus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ทำงานเป็นทีม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CM, 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เป็นผู้นำและประสานงานด้านวิศวกรรมของเครือข่ายล้านนา 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เข้าร่วมกิจกรรมของโรงพยาบาล/กิจกรรมจังหวัด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จัดทำแผนอบรมที่เกี่ยวข้องในภาพรวม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ให้บริการงานซ่อมแซม/ศูนย์สำรองเครื่องมือแพทย์ 24 ชั่วโมง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b="0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90876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ใฝ่ดี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Ethical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professional practice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Community </a:t>
                      </a:r>
                      <a:r>
                        <a:rPr lang="en-US" sz="1400" b="0" baseline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responsibililty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ยึดมั่นในจรรยาบรรณช่าง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17015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7589" y="220142"/>
            <a:ext cx="599869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การใช้ประโยชน์จากค่านิยมหลักขององค์กร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 I-1.1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2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2867" y="174685"/>
            <a:ext cx="520896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ความรับผิดชอบต่อสังคม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I-1.2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(3), I-1.2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ข,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I-1.2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</a:t>
            </a: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305768"/>
              </p:ext>
            </p:extLst>
          </p:nvPr>
        </p:nvGraphicFramePr>
        <p:xfrm>
          <a:off x="111212" y="753999"/>
          <a:ext cx="8820988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653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4300151">
                  <a:extLst>
                    <a:ext uri="{9D8B030D-6E8A-4147-A177-3AD203B41FA5}">
                      <a16:colId xmlns:a16="http://schemas.microsoft.com/office/drawing/2014/main" xmlns="" val="401452025"/>
                    </a:ext>
                  </a:extLst>
                </a:gridCol>
                <a:gridCol w="2593184">
                  <a:extLst>
                    <a:ext uri="{9D8B030D-6E8A-4147-A177-3AD203B41FA5}">
                      <a16:colId xmlns:a16="http://schemas.microsoft.com/office/drawing/2014/main" xmlns="" val="4234184718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ประเด็นที่เกี่ยวข้องกับหน่วยงาน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บทบาทของหน่วยงาน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71146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กฎหมาย/พรบ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buFont typeface="Arial" pitchFamily="34" charset="0"/>
                        <a:buChar char="•"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รัฐธรรมนูญแห่งราชอาณาจักรไทย พ.ศ.2560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ปฏิบัติตามกฎหมาย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727362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กฎระเบียบ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ระเบียบการลา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ระเบียบสารบรรณ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ระเบียบข้าราชการพลเรือน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ระเบียบลูกจ้าง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ระเบียบสำนักนายกรัฐมนตรีว่าด้วยงานสารบรรณ พ.ศ. 2526 และที่แก้ไขเพิ่มเติม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ระเบียบกระทรวงการคลังว่าด้วยการเบิกจ่ายเงินค่าใช้จ่ายในการเดินทางไปราชการ พ.ศ. 2550 และที่แก้ไขเพิ่มเติม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หลักการจำแนกรายจ่ายตามงบประมาณของสำนักงบประมาณ ตามหนังสือเวียน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ระเบียบกระทรวงสาธารณสุขว่าด้วยเงินบำรุงของหน่วยบริการในสังกัดกระทรวงสาธารณสุข พ.ศ.2562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ปฏิบัติตามกฎระเบียบ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741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2867" y="199399"/>
            <a:ext cx="520896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ความรับผิดชอบต่อสังคม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I-1.2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(3), I-1.2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ข,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I-1.2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</a:t>
            </a: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959198"/>
              </p:ext>
            </p:extLst>
          </p:nvPr>
        </p:nvGraphicFramePr>
        <p:xfrm>
          <a:off x="111212" y="889926"/>
          <a:ext cx="88209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195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4146609">
                  <a:extLst>
                    <a:ext uri="{9D8B030D-6E8A-4147-A177-3AD203B41FA5}">
                      <a16:colId xmlns:a16="http://schemas.microsoft.com/office/drawing/2014/main" xmlns="" val="401452025"/>
                    </a:ext>
                  </a:extLst>
                </a:gridCol>
                <a:gridCol w="2593184">
                  <a:extLst>
                    <a:ext uri="{9D8B030D-6E8A-4147-A177-3AD203B41FA5}">
                      <a16:colId xmlns:a16="http://schemas.microsoft.com/office/drawing/2014/main" xmlns="" val="4234184718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ประเด็นที่เกี่ยวข้องกับหน่วยงาน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บทบาทของหน่วยงาน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71146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มาตรฐานที่เกี่ยวข้อง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กระตุ้นให้มีการพัฒนาอย่างต่อเนื่อง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ผลกระทบเชิงลบต่อสังคม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-ก่อสร้างไม่ตรงตามรูปแบบและรายการ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-งานก่อสร้างล่าช้ากว่าแผนงาน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-หลังจากตรวจรับมอบแล้วมีงานแก้ไขหลายรายการ ทำให้หน่วยงานไม่สามารถเข้าปฏิบัติติงานได้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-ผู้ควบคุมงานต้องเข้มงวด ควบคุมการก่อสร้างให้เป็นไปตามรูปแบบและรายการ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-จัดให้มีการประชุมติดตามสถานะงานก่อสร้างอย่างสม่ำเสมอ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25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2867" y="199399"/>
            <a:ext cx="520896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ความรับผิดชอบต่อสังคม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I-1.2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(3), I-1.2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ข,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I-1.2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</a:t>
            </a: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300453"/>
              </p:ext>
            </p:extLst>
          </p:nvPr>
        </p:nvGraphicFramePr>
        <p:xfrm>
          <a:off x="111212" y="889926"/>
          <a:ext cx="8820988" cy="5142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901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4479235">
                  <a:extLst>
                    <a:ext uri="{9D8B030D-6E8A-4147-A177-3AD203B41FA5}">
                      <a16:colId xmlns:a16="http://schemas.microsoft.com/office/drawing/2014/main" xmlns="" val="401452025"/>
                    </a:ext>
                  </a:extLst>
                </a:gridCol>
                <a:gridCol w="2239852">
                  <a:extLst>
                    <a:ext uri="{9D8B030D-6E8A-4147-A177-3AD203B41FA5}">
                      <a16:colId xmlns:a16="http://schemas.microsoft.com/office/drawing/2014/main" xmlns="" val="4234184718"/>
                    </a:ext>
                  </a:extLst>
                </a:gridCol>
              </a:tblGrid>
              <a:tr h="418297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ประเด็นที่เกี่ยวข้องกับหน่วยงาน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บทบาทของหน่วยงาน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71146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ความห่วงกังวลของสาธารณะ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ความปลอดภัยของผู้ป่วย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จัดทำแผนตรวจสอบเชิงรุกเพื่อให้ผู้รับบริการปลอดภัย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ยึดกฎหมายที่เกี่ยวข้องเป็นเป็นหลัก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6288866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Openness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ช่องทางการรับฟังข้อคิดเห็นหรือข้อร้องเรียน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EHOIR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6248110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การใช้ทรัพยากรอย่างคุ้มค่า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-ผลิตน้ำประปาใช้ในโรงพยาบาล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-ผลิตไฟฟ้าด้วยพลังงานทดแทน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นโยบายลดการใช้กระดาษ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ควบคุมกำกับการใช้น้ำประปาและไฟฟ้าด้วยวิธีทางวิศวกรรม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ใช้กระดาษมาใช้ซ้ำและใช้ปริ</a:t>
                      </a:r>
                      <a:r>
                        <a:rPr lang="th-TH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้นเต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อร์แบบรวมศูนย์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86412779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การรักษาสิ่งแวดล้อม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ส.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ประหยัดพลังงาน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ลดการใช้พลาสติก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Reuse Re- cycle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เป็นผู้รับผิดชอบอนุ</a:t>
                      </a:r>
                      <a:r>
                        <a:rPr lang="th-TH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รัษ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พลังงานของโรงพยาบาล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48533510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ประเด็นจริยธรรม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การรักษาความลับของข้อร้องเรียน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,ตอบอุบัติการณ์ สรุปอุบัติการประจำปีนำเสนอกรรมการความเสี่ยง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เป็นทีมเลขา กรรมการความเสียงของ รพ.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24549334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การเกื้อหนุนสังคม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-ให้บริการบำรุงรักษาสอบเทียบเครื่องมือแพทย์ รพ.สต/เรือนจำ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-ให้บริการซ่อมแซมรถเข็นผู้พิการนอกสถานที่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เป็นผู้สนับสนุนภาคีเครือข่ายในงานด้านวิศวกรรม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9570485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การเกื้อหนุนเศรษฐกิจ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-การใช้รถไฟฟ้าในการขนส่ง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Logistics 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โฮงยาไทย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เลือกใช้ผลิตภัณฑ์ในประเทศ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3798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65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757695"/>
              </p:ext>
            </p:extLst>
          </p:nvPr>
        </p:nvGraphicFramePr>
        <p:xfrm>
          <a:off x="116052" y="765291"/>
          <a:ext cx="8899544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395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4188083">
                  <a:extLst>
                    <a:ext uri="{9D8B030D-6E8A-4147-A177-3AD203B41FA5}">
                      <a16:colId xmlns:a16="http://schemas.microsoft.com/office/drawing/2014/main" xmlns="" val="401452025"/>
                    </a:ext>
                  </a:extLst>
                </a:gridCol>
                <a:gridCol w="3109066">
                  <a:extLst>
                    <a:ext uri="{9D8B030D-6E8A-4147-A177-3AD203B41FA5}">
                      <a16:colId xmlns:a16="http://schemas.microsoft.com/office/drawing/2014/main" xmlns="" val="4234184718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ข้อมูลขององค์กร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บทบาทของหน่วยงาน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71146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วิสัยทัศน์ขององค์กร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เป็นศูนย์กลางการแพทย์ชั้นเลิศในดวงใจแห่งอนุภูมิภาคลุ่มน้ำโขง (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Excellent Holistic Medical Center in  Mekong sub region)</a:t>
                      </a:r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ความเป็นเลิศในระบบงานวิศวกรรมที่สำคัญและเป็นผู้นำงานด้านวิศวกรรมในเครือล้านนา 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5921125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พันธกิจขององค์กร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ให้บริการสาธารณสุขครบทุกมิติ ทุกระดับ และร่วมผลิตบุคลากรทางการแพทย์ ด้วยความร่วมมือทั้งภาครัฐและประชาชน เพื่อดูแลสุขภาพของประชาชนในเขตสุขภาพที่1 และอนุภาคภูมิภาคลุ่มแม่น้ำโขง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ให้บริการบำรุงรักษา  ทดสอบ และปรับปรุงซ่อมแซมเครื่องมือ/อุปกรณ์ และอาคาร/สิ่งก่อสร้างให้พร้อมใช้ได้มาตรฐานรวดเร็ว  ปลอดภัยและผู้รับบริการพึงพอใจ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0146099"/>
                  </a:ext>
                </a:extLst>
              </a:tr>
              <a:tr h="491315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ความได้เปรียบเชิงกลยุทธ์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มีแพทย์เฉพาะทางหลากหลายสาขา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ระบบเครือข่ายสุขภาพเข้มแข็ง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ผ่านการรับรองคุณภาพ (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Re-accreditation 5 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ครั้ง) 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เป็นสถาบันร่วมผลิตแพทย์  </a:t>
                      </a:r>
                      <a:r>
                        <a:rPr lang="th-TH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ทันตแพทย์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พยาบาล เภสัช เทคนิคการแพทย์ ฯลฯ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มีช่างหลากหลายสาขา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มีศูนย์สำรองเครื่องมือแพทย์ต้นแบบ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เป็นแหล่งเรียนรู้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53213192"/>
                  </a:ext>
                </a:extLst>
              </a:tr>
              <a:tr h="491315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ความท้าทายเชิงกลยุทธ์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ลดตายและลดภาวะแทรกซ้อนในโรคที่สำคัญ</a:t>
                      </a:r>
                    </a:p>
                    <a:p>
                      <a:pPr algn="l"/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ลดกลุ่มเสี่ยง ลดผู้ป่วยรายใหม่ในโรคที่สำคัญ เป็นผู้นำในการจัดการสุขภาพภายในพื้นที่</a:t>
                      </a:r>
                    </a:p>
                    <a:p>
                      <a:pPr algn="l"/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เพิ่มศักยภาพบุคลากรสาธารณสุข เพื่อให้บริการชุมชนในภูมิภาคลุ่มแม่น้ำโขง</a:t>
                      </a:r>
                    </a:p>
                    <a:p>
                      <a:pPr algn="l"/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ผู้รับบริการพึงพอใจ ไว้วางใจเชื่อมั่นศรัทธา</a:t>
                      </a:r>
                    </a:p>
                    <a:p>
                      <a:pPr algn="l"/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ความรวดเร็ว (ลดแออัด,ลดขั้นตอน,เพิ่มความสะดวก)</a:t>
                      </a:r>
                    </a:p>
                    <a:p>
                      <a:pPr algn="l"/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การจัดการเรียนการสอนที่ได้มาตรฐานและสอดคล้องกับบริบทในพื้นที่ตามมาตรฐานสากล</a:t>
                      </a:r>
                    </a:p>
                    <a:p>
                      <a:pPr algn="l"/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CMI 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ในโรคที่ซับซ้อนเพิ่มขึ้น</a:t>
                      </a:r>
                    </a:p>
                    <a:p>
                      <a:pPr algn="l"/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การเงินการคลังมีเสถียรภาพ (ภาวะวิกฤตการเงินอยู่ในระดับ 0-1)</a:t>
                      </a:r>
                      <a:endParaRPr lang="en-US" sz="14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ลดจำนวนใบงานซ่อม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ความพอเพียงของเครื่องมือแพทย์ในศูนย์สำรอง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Full Medical Equipment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Thailand Energy Award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622937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8839" y="196370"/>
            <a:ext cx="441011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การสนับสนุนกลยุทธ์ ขององค์กร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I-2.1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Action Button: Beginning 7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56449" y="196370"/>
            <a:ext cx="1377300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I-2 </a:t>
            </a:r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กลยุทธ์</a:t>
            </a:r>
            <a:endParaRPr 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591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470883"/>
              </p:ext>
            </p:extLst>
          </p:nvPr>
        </p:nvGraphicFramePr>
        <p:xfrm>
          <a:off x="135924" y="839432"/>
          <a:ext cx="8897825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085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4020240">
                  <a:extLst>
                    <a:ext uri="{9D8B030D-6E8A-4147-A177-3AD203B41FA5}">
                      <a16:colId xmlns:a16="http://schemas.microsoft.com/office/drawing/2014/main" xmlns="" val="401452025"/>
                    </a:ext>
                  </a:extLst>
                </a:gridCol>
                <a:gridCol w="3275500">
                  <a:extLst>
                    <a:ext uri="{9D8B030D-6E8A-4147-A177-3AD203B41FA5}">
                      <a16:colId xmlns:a16="http://schemas.microsoft.com/office/drawing/2014/main" xmlns="" val="4234184718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ข้อมูลขององค์กร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บทบาทของหน่วยงาน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711461"/>
                  </a:ext>
                </a:extLst>
              </a:tr>
              <a:tr h="491315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โอกาสเชิงกลยุทธ์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นโยบาย 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Public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Management:NPM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การปฏิรูประบบสาธารณสุข </a:t>
                      </a:r>
                    </a:p>
                    <a:p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Digital Transformation 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</a:t>
                      </a:r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เศรษฐกิจ สังคม  การท่องเที่ยว/การค้า การลงทุน การคมนาคมในอนุภูมิภาคลุ่มแม่น้ำโขง</a:t>
                      </a:r>
                    </a:p>
                    <a:p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ภาคีเครือข่ายร่วมเป็นหุ้นส่วนการพัฒนาโรงพยาบาล</a:t>
                      </a:r>
                    </a:p>
                    <a:p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มีความหลากหลายทางประชากร (ต่างด้าว,ท่องเที่ยว)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ให้บริการระบบงานวิศวกรรมที่สำคัญของโรงพยาบาลและเป็นผู้นำงานด้านวิศวกรรมในเครือข่ายล้านนา 3 ดังนี้</a:t>
                      </a:r>
                    </a:p>
                    <a:p>
                      <a:pPr algn="l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Fully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medical equipment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อนุรักษ์พลังงาน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Paperless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สนับสนุนงานวิศวกรรมร่วมกับภาคีเครือข่าย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6318612"/>
                  </a:ext>
                </a:extLst>
              </a:tr>
              <a:tr h="491315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สมรรถนะหลักขององค์กร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มีความสามารถในการให้บริการระดับปฐมภูมิ ทุติยภูมิ/ตติยภูมิ ครอบคลุมทุกสาขา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มีความสามารถให้บริการระดับความเชี่ยวชาญระดับสูง 5 สาขา ได้แก่ สาขาอุบัติเหตุ สาขามะเร็ง สาขาหัวใจ สาขาทารกแรกเกิด และสาขาปลูกถ่ายอวัยวะ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มีความสามารถในการร่วมผลิตและพัฒนาบุคลากรด้านการแพทย์และสาธารณสุขอย่างมีประสิทธิภาพ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ให้บริการบำรุงรักษา  ทดสอบ และปรับปรุงซ่อมแซมเครื่องมือ/อุปกรณ์ และอาคาร/สิ่งก่อสร้างให้พร้อมใช้ได้มาตรฐานรวดเร็ว  ปลอดภัยและผู้รับบริการพึงพอใจ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4122580"/>
                  </a:ext>
                </a:extLst>
              </a:tr>
              <a:tr h="491315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ความร่วมมือกับภายนอก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เป็นสถาบันผลิตแพทย์ระดับปริญญาในโครงการผลิตแพทย์เพื่อชาวชนบท (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Undergraduate)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สถาบันหลัก/ สมทบในการฝึกอบรมแพทย์ประจำบ้านของ</a:t>
                      </a:r>
                      <a:r>
                        <a:rPr lang="th-TH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แพทย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สภา(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Postgraduate)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สถานฝึกปฏิบัติงานของนักศึกษาพยาบาลและนักศึกษาสาขาต่างๆ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1.สนับสนุนงานวิศวกรรมร่วมกับภาคีเครือข่าย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2.เป็นแหล่งผลิตนักศึกษาหลักสูตร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อิเล็กทรอนิกส์ทางการแพทย์ร่วมกับ </a:t>
                      </a:r>
                      <a:r>
                        <a:rPr lang="th-TH" sz="1400" b="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วท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.เชียงใหม่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3.เป็นที่ศึกษาดูงานดูงานของนักศึกษาสาขาวิศวกรรมต่างๆ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7375711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8839" y="196370"/>
            <a:ext cx="441011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การสนับสนุนกลยุทธ์ ขององค์กร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I-2.1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Action Button: Beginning 7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56449" y="196370"/>
            <a:ext cx="1377300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I-2 </a:t>
            </a:r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กลยุทธ์</a:t>
            </a:r>
            <a:endParaRPr 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26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698531"/>
              </p:ext>
            </p:extLst>
          </p:nvPr>
        </p:nvGraphicFramePr>
        <p:xfrm>
          <a:off x="542510" y="642934"/>
          <a:ext cx="8235684" cy="1846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085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5771599">
                  <a:extLst>
                    <a:ext uri="{9D8B030D-6E8A-4147-A177-3AD203B41FA5}">
                      <a16:colId xmlns:a16="http://schemas.microsoft.com/office/drawing/2014/main" xmlns="" val="401452025"/>
                    </a:ext>
                  </a:extLst>
                </a:gridCol>
              </a:tblGrid>
              <a:tr h="441495">
                <a:tc>
                  <a:txBody>
                    <a:bodyPr/>
                    <a:lstStyle/>
                    <a:p>
                      <a:pPr algn="l"/>
                      <a:r>
                        <a:rPr lang="th-TH" sz="1600" b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วิสัยทัศน์ขององค์กร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เป็นศูนย์กลางการแพทย์ชั้นเลิศในดวงใจแห่งอนุภูมิภาคลุ่มน้ำโขง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0146099"/>
                  </a:ext>
                </a:extLst>
              </a:tr>
              <a:tr h="784058"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พันธกิจขององค์กร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ให้บริการสาธารณสุขครบทุกมิติ ทุกระดับ และร่วมผลิตบุคลากรทางการแพทย์ ด้วยความร่วมมือทั้งภาครัฐและประชาชน เพื่อดูแลสุขภาพของประชาชนในเขตสุขภาพที่ 1 และอนุภาคภูมิภาคลุ่มแม่น้ำโขง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27018770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ความมุ่งหมายของหน่วย</a:t>
                      </a:r>
                    </a:p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(หน้าที่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ให้บริการบำรุงรักษา  ทดสอบ และปรับปรุงซ่อมแซมเครื่องมือ/อุปกรณ์ และอาคาร/สิ่งก่อสร้างให้พร้อมใช้ได้มาตรฐานรวดเร็ว  ปลอดภัยและผู้รับบริการพึงพอใจ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0254553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384" y="131698"/>
            <a:ext cx="750705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หน้าที่และเป้าหมาย 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ประเด็นคุณภาพสำคัญ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I-1.1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(1), I-2.2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(2)(5)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01180"/>
              </p:ext>
            </p:extLst>
          </p:nvPr>
        </p:nvGraphicFramePr>
        <p:xfrm>
          <a:off x="424544" y="2741462"/>
          <a:ext cx="850174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644">
                  <a:extLst>
                    <a:ext uri="{9D8B030D-6E8A-4147-A177-3AD203B41FA5}">
                      <a16:colId xmlns:a16="http://schemas.microsoft.com/office/drawing/2014/main" xmlns="" val="2423208197"/>
                    </a:ext>
                  </a:extLst>
                </a:gridCol>
                <a:gridCol w="5626100">
                  <a:extLst>
                    <a:ext uri="{9D8B030D-6E8A-4147-A177-3AD203B41FA5}">
                      <a16:colId xmlns:a16="http://schemas.microsoft.com/office/drawing/2014/main" xmlns="" val="2995762803"/>
                    </a:ext>
                  </a:extLst>
                </a:gridCol>
              </a:tblGrid>
              <a:tr h="37978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มิติคุณภาพ/ประเด็นคุณภาพสำคัญในเป้าหมาย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ตัวชี้วัดการบรรลุเป้าหมาย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52894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1.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งานซ่อมประกันเวลา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มากกว่าร้อยละ 95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788878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2.ประกันเวลาแจ้งซ่อมสายด่วน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ร้อยละ 100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624686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3.ความพอเพียงเครื่องมือ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มากกว่าร้อยละ 90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635658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4.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ประกันเวลาการนำเสนอขออนุมัติใบงานซ่อม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มากกว่าร้อยละ 90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2925240"/>
                  </a:ext>
                </a:extLst>
              </a:tr>
            </a:tbl>
          </a:graphicData>
        </a:graphic>
      </p:graphicFrame>
      <p:sp>
        <p:nvSpPr>
          <p:cNvPr id="6" name="Up-Down Arrow 5"/>
          <p:cNvSpPr/>
          <p:nvPr/>
        </p:nvSpPr>
        <p:spPr>
          <a:xfrm>
            <a:off x="4662229" y="2514600"/>
            <a:ext cx="138371" cy="174171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426669"/>
              </p:ext>
            </p:extLst>
          </p:nvPr>
        </p:nvGraphicFramePr>
        <p:xfrm>
          <a:off x="855023" y="5063870"/>
          <a:ext cx="8038606" cy="1355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748">
                  <a:extLst>
                    <a:ext uri="{9D8B030D-6E8A-4147-A177-3AD203B41FA5}">
                      <a16:colId xmlns:a16="http://schemas.microsoft.com/office/drawing/2014/main" xmlns="" val="2423208197"/>
                    </a:ext>
                  </a:extLst>
                </a:gridCol>
                <a:gridCol w="5442858">
                  <a:extLst>
                    <a:ext uri="{9D8B030D-6E8A-4147-A177-3AD203B41FA5}">
                      <a16:colId xmlns:a16="http://schemas.microsoft.com/office/drawing/2014/main" xmlns="" val="2995762803"/>
                    </a:ext>
                  </a:extLst>
                </a:gridCol>
              </a:tblGrid>
              <a:tr h="37978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แผนกลยุทธ์ที่เกี่ยวข้อง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ตัวชี้วัดของหน่วยงาน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52894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R15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ความเป็นเลิศของระบบงานสำคัญ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788878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ความเป็นเลิศของระบบงานบริหารเครื่องมือพิเศษไม่พร้อมใช้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624686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อุบัติการณ์เครื่องมือ/ระบบสนับสนุนไม่พร้อมใช้ แก้ไขได้ไม่เกิน 30 นาที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6356586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496791" y="959927"/>
            <a:ext cx="45719" cy="831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Elbow Connector 13"/>
          <p:cNvCxnSpPr/>
          <p:nvPr/>
        </p:nvCxnSpPr>
        <p:spPr>
          <a:xfrm rot="10800000" flipH="1" flipV="1">
            <a:off x="486889" y="849090"/>
            <a:ext cx="358232" cy="5107891"/>
          </a:xfrm>
          <a:prstGeom prst="bentConnector3">
            <a:avLst>
              <a:gd name="adj1" fmla="val -63813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86891" y="1828801"/>
            <a:ext cx="45719" cy="831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6889" y="1365664"/>
            <a:ext cx="45719" cy="831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Elbow Connector 52"/>
          <p:cNvCxnSpPr>
            <a:stCxn id="23" idx="2"/>
            <a:endCxn id="22" idx="2"/>
          </p:cNvCxnSpPr>
          <p:nvPr/>
        </p:nvCxnSpPr>
        <p:spPr>
          <a:xfrm rot="10800000" flipH="1" flipV="1">
            <a:off x="486889" y="1407227"/>
            <a:ext cx="2" cy="463137"/>
          </a:xfrm>
          <a:prstGeom prst="bentConnector3">
            <a:avLst>
              <a:gd name="adj1" fmla="val -1143000000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ction Button: Beginning 53">
            <a:hlinkClick r:id="" action="ppaction://hlinkshowjump?jump=firstslide" highlightClick="1"/>
          </p:cNvPr>
          <p:cNvSpPr/>
          <p:nvPr/>
        </p:nvSpPr>
        <p:spPr>
          <a:xfrm>
            <a:off x="8588188" y="6399623"/>
            <a:ext cx="403761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763327" y="120168"/>
            <a:ext cx="1290738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I-1 </a:t>
            </a:r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การนำ</a:t>
            </a:r>
            <a:endParaRPr 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546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570" y="588315"/>
            <a:ext cx="629031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ความต้องการของผู้รับบริการ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I-3.1, I-3.2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(1), I-6.1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706378"/>
              </p:ext>
            </p:extLst>
          </p:nvPr>
        </p:nvGraphicFramePr>
        <p:xfrm>
          <a:off x="473058" y="1148147"/>
          <a:ext cx="8670942" cy="4298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793">
                  <a:extLst>
                    <a:ext uri="{9D8B030D-6E8A-4147-A177-3AD203B41FA5}">
                      <a16:colId xmlns:a16="http://schemas.microsoft.com/office/drawing/2014/main" xmlns="" val="3308958543"/>
                    </a:ext>
                  </a:extLst>
                </a:gridCol>
                <a:gridCol w="3071468">
                  <a:extLst>
                    <a:ext uri="{9D8B030D-6E8A-4147-A177-3AD203B41FA5}">
                      <a16:colId xmlns:a16="http://schemas.microsoft.com/office/drawing/2014/main" xmlns="" val="2387611149"/>
                    </a:ext>
                  </a:extLst>
                </a:gridCol>
                <a:gridCol w="3725681">
                  <a:extLst>
                    <a:ext uri="{9D8B030D-6E8A-4147-A177-3AD203B41FA5}">
                      <a16:colId xmlns:a16="http://schemas.microsoft.com/office/drawing/2014/main" xmlns="" val="4204854402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ลักษณะของผู้รับบริการ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ความต้องการ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454812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กลุ่มโรคสำคัญ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4220008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กลุ่มอายุสำคัญ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4682160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อื่นๆ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ผู้บริหาร/หน่วยงานภายในและหน่วยงานภายนอก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โรงพยาบาล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-ผู้ป่วยต้องการ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-ผู้มาติดต่อ  เช่น หน่วยงานทางราชการ บริษัท  ห้างร้าน  ต้องการ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ผู้ป่วยต้องการ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บริการถูกต้อง  รวดเร็ว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ต้องการเครื่องมือ/ระบบงานสนับสนุนถูกต้อง ปลอดภัย ทันสมัย ได้มาตรฐานวิศวกรรม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อาคาร โครงสร้างพื้นฐานปลอดภัยได้มาตรฐานตามหลักวิศวกรรม 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ผู้มาติดต่อ  เช่น หน่วยงานทางราชการ บริษัท  ห้างร้าน  ต้องการ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การประสานงาน อัธยาศัยไมตรีที่ดี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ความถูกต้อง  รวดเร็ว  ของข้อมูล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ความสะดวกในการติดต่อประสานงาน/การรับ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ส่งของ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25711501"/>
                  </a:ext>
                </a:extLst>
              </a:tr>
            </a:tbl>
          </a:graphicData>
        </a:graphic>
      </p:graphicFrame>
      <p:sp>
        <p:nvSpPr>
          <p:cNvPr id="11" name="Action Button: Beginning 10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334863" y="141605"/>
            <a:ext cx="2648482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I-3 </a:t>
            </a:r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 / ผู้รับผลงาน</a:t>
            </a:r>
            <a:endParaRPr 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290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8695" y="555664"/>
            <a:ext cx="721947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การใช้เสียงของผู้รับบริการเพื่อสร้างคุณค่า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I-3.2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(1), I-4.1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45497"/>
              </p:ext>
            </p:extLst>
          </p:nvPr>
        </p:nvGraphicFramePr>
        <p:xfrm>
          <a:off x="284269" y="1051366"/>
          <a:ext cx="8466159" cy="1433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587">
                  <a:extLst>
                    <a:ext uri="{9D8B030D-6E8A-4147-A177-3AD203B41FA5}">
                      <a16:colId xmlns:a16="http://schemas.microsoft.com/office/drawing/2014/main" xmlns="" val="1092413832"/>
                    </a:ext>
                  </a:extLst>
                </a:gridCol>
                <a:gridCol w="6564572">
                  <a:extLst>
                    <a:ext uri="{9D8B030D-6E8A-4147-A177-3AD203B41FA5}">
                      <a16:colId xmlns:a16="http://schemas.microsoft.com/office/drawing/2014/main" xmlns="" val="3466923475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การออกแบบ/ปรับปรุงกระบวนการทำงาน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4690298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คำร้องเรียน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ระบบรายงานและการตอบข้อร้องเรียน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3036855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ข้อเสนอแนะ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-ระบบ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hoir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ของโรงพยาบาล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10505761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ประสบการณ์ของผู้รับบริการ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098086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8695" y="2977238"/>
            <a:ext cx="449661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ประเด็นอื่นๆ ตามมาตรฐาน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I-3.3, III-5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736650"/>
              </p:ext>
            </p:extLst>
          </p:nvPr>
        </p:nvGraphicFramePr>
        <p:xfrm>
          <a:off x="284269" y="3472940"/>
          <a:ext cx="8466159" cy="1433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587">
                  <a:extLst>
                    <a:ext uri="{9D8B030D-6E8A-4147-A177-3AD203B41FA5}">
                      <a16:colId xmlns:a16="http://schemas.microsoft.com/office/drawing/2014/main" xmlns="" val="1092413832"/>
                    </a:ext>
                  </a:extLst>
                </a:gridCol>
                <a:gridCol w="6564572">
                  <a:extLst>
                    <a:ext uri="{9D8B030D-6E8A-4147-A177-3AD203B41FA5}">
                      <a16:colId xmlns:a16="http://schemas.microsoft.com/office/drawing/2014/main" xmlns="" val="3466923475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การออกแบบ/ปรับปรุงกระบวนการทำงาน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4690298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สิทธิผู้ป่วย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3036855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ผู้ป่วยที่มีความต้องการเฉพาะ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10505761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การสร้างเสริมสุขภาพ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0980861"/>
                  </a:ext>
                </a:extLst>
              </a:tr>
            </a:tbl>
          </a:graphicData>
        </a:graphic>
      </p:graphicFrame>
      <p:sp>
        <p:nvSpPr>
          <p:cNvPr id="9" name="Action Button: Beginning 8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67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570" y="163773"/>
            <a:ext cx="474674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ความต้องการของลูกค้าภายใน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II-1.1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(4)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5252"/>
              </p:ext>
            </p:extLst>
          </p:nvPr>
        </p:nvGraphicFramePr>
        <p:xfrm>
          <a:off x="284269" y="896981"/>
          <a:ext cx="8466159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406">
                  <a:extLst>
                    <a:ext uri="{9D8B030D-6E8A-4147-A177-3AD203B41FA5}">
                      <a16:colId xmlns:a16="http://schemas.microsoft.com/office/drawing/2014/main" xmlns="" val="1092413832"/>
                    </a:ext>
                  </a:extLst>
                </a:gridCol>
                <a:gridCol w="3212214">
                  <a:extLst>
                    <a:ext uri="{9D8B030D-6E8A-4147-A177-3AD203B41FA5}">
                      <a16:colId xmlns:a16="http://schemas.microsoft.com/office/drawing/2014/main" xmlns="" val="3466923475"/>
                    </a:ext>
                  </a:extLst>
                </a:gridCol>
                <a:gridCol w="3697539">
                  <a:extLst>
                    <a:ext uri="{9D8B030D-6E8A-4147-A177-3AD203B41FA5}">
                      <a16:colId xmlns:a16="http://schemas.microsoft.com/office/drawing/2014/main" xmlns="" val="898912374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ลูกค้าภายใน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ความต้องการ/ความคาดหวัง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การออกแบบหรือปรับปรุง/</a:t>
                      </a:r>
                    </a:p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ผลของตัววัดที่เฝ้าติดตาม (ถ้ามี)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4690298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marL="87313" indent="-87313" algn="l">
                        <a:buFont typeface="Arial" pitchFamily="34" charset="0"/>
                        <a:buChar char="•"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ผู้บริหาร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ทีมนำเฉพาะด้าน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คณะกรรมการคร่อมสายงาน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ทีมการดูแลผู้ป่วย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หน่วยงานในโรงพยาบาล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หอผู้ป่วยต้องการ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บ้านพัก/ผู้พักอาศัยในโรงพยาบาลต้องการ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หอผู้ป่วยต้องการ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ต้องการบริการที่ปลอดภัย  ได้มาตรฐานวิศวกรรม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งานซ่อมบำรุง  รวดเร็ว  ใช้งานได้ดี  ปลอดภัย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บริการสุภาพ  ยิ้มแย้มแจ่มใส  ประหยัด และ ไม่สร้างผลกระทบตามมา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ความทันสมัย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ความสะดวกในการติดต่อสื่อสารและให้ข้อมูลข่าวสารเป็นระยะ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การมีส่วนร่วมในกิจกรรมที่เกี่ยวข้อง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ต้องการบริการที่ปลอดภัย  ได้มาตรฐานวิศวกรรม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     -  งานซ่อมบำรุง  รวดเร็ว  ใช้งานได้ดี  ปลอดภัย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     -  ความสะดวกในการติดต่อสื่อสาร</a:t>
                      </a:r>
                      <a:endParaRPr lang="th-TH" sz="1400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3036855"/>
                  </a:ext>
                </a:extLst>
              </a:tr>
            </a:tbl>
          </a:graphicData>
        </a:graphic>
      </p:graphicFrame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13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76204"/>
              </p:ext>
            </p:extLst>
          </p:nvPr>
        </p:nvGraphicFramePr>
        <p:xfrm>
          <a:off x="239486" y="1063072"/>
          <a:ext cx="867551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969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3000668">
                  <a:extLst>
                    <a:ext uri="{9D8B030D-6E8A-4147-A177-3AD203B41FA5}">
                      <a16:colId xmlns:a16="http://schemas.microsoft.com/office/drawing/2014/main" xmlns="" val="401452025"/>
                    </a:ext>
                  </a:extLst>
                </a:gridCol>
                <a:gridCol w="3044876">
                  <a:extLst>
                    <a:ext uri="{9D8B030D-6E8A-4147-A177-3AD203B41FA5}">
                      <a16:colId xmlns:a16="http://schemas.microsoft.com/office/drawing/2014/main" xmlns="" val="4234184718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ตัววัด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การวิเคราะห์/แปลผล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การนำผลการวิเคราะห์ไปใช้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71146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ร้อยละของโรงพยาบาลสังกัดกระทรวงสาธารณสุขมีคุณภาพ มาตรฐานผ่านการรับรอง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 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 3 ร้อยละ 100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รพ.สังกัดกระทรวงสาธารณสุข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ผ่านการรับรอง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 (16/16)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ส่งเสริมให้โรงพยาบาลต่ออายุการรับรองอย่างต่อเนื่อง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ติดตามเยี่ยมกระตุ้นให้คำปรึกษาในโรงพยาบาลที่ใกล้หมดอายุการรับรอ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0146099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ระดับความสำเร็จของโรงพยาบาลได้รับการรับรองคุณภาพมาตรฐานสากล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 มีการสื่อสารเรื่อง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AHA 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ต่อทีมนำ/คณะกรรมการบริหารโรงพยาบาล ประเมิน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GAP 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ตาม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เน้นการสื่อสารองค์กร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Rapid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assessment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969924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570" y="575435"/>
            <a:ext cx="601401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การวัดตามกลยุทธ์/เข็มมุ่งขององค์กร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I-2.2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(5), I-4.1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333497"/>
              </p:ext>
            </p:extLst>
          </p:nvPr>
        </p:nvGraphicFramePr>
        <p:xfrm>
          <a:off x="278457" y="3604416"/>
          <a:ext cx="865374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343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2880143">
                  <a:extLst>
                    <a:ext uri="{9D8B030D-6E8A-4147-A177-3AD203B41FA5}">
                      <a16:colId xmlns:a16="http://schemas.microsoft.com/office/drawing/2014/main" xmlns="" val="401452025"/>
                    </a:ext>
                  </a:extLst>
                </a:gridCol>
                <a:gridCol w="3080256">
                  <a:extLst>
                    <a:ext uri="{9D8B030D-6E8A-4147-A177-3AD203B41FA5}">
                      <a16:colId xmlns:a16="http://schemas.microsoft.com/office/drawing/2014/main" xmlns="" val="4234184718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ตัววัด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การวิเคราะห์/แปลผล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การนำผลการวิเคราะห์ไปใช้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71146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ความพึงพอใจผู้รับบริการ/เจ้าหน้าที่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ความพึงพอใจในภาพรวม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90.71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ปรับปรุงด้านที่มีผลการประเมินต่ำกว่า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85%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014609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0569" y="3163724"/>
            <a:ext cx="583935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การวัดตามเป้าหมายของหน่วย/บริการ/ระบบ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I-4.1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480715"/>
              </p:ext>
            </p:extLst>
          </p:nvPr>
        </p:nvGraphicFramePr>
        <p:xfrm>
          <a:off x="245800" y="4962589"/>
          <a:ext cx="8686399" cy="1554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8657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2808514">
                  <a:extLst>
                    <a:ext uri="{9D8B030D-6E8A-4147-A177-3AD203B41FA5}">
                      <a16:colId xmlns:a16="http://schemas.microsoft.com/office/drawing/2014/main" xmlns="" val="401452025"/>
                    </a:ext>
                  </a:extLst>
                </a:gridCol>
                <a:gridCol w="3119228">
                  <a:extLst>
                    <a:ext uri="{9D8B030D-6E8A-4147-A177-3AD203B41FA5}">
                      <a16:colId xmlns:a16="http://schemas.microsoft.com/office/drawing/2014/main" xmlns="" val="4234184718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ตัววัด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การวิเคราะห์/แปลผล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การนำผลการวิเคราะห์ไปใช้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71146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การรายงานข้อมูลตัวชี้วัดโรงพยาบาล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(THIP) 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ทันเวลา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&gt; 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ร้อยละ 80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0146099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ปิดกล่องแดงและลงข้อมูลให้เสร็จสิ้นภายในวันทำการที่ 2  ของทุกสัปดาห์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การประสานงานผิดพลาด &lt; 10%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0570" y="4549713"/>
            <a:ext cx="653499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การวัดเพื่อติดตามการปฏิบัติงานประจำวัน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I-6.1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(1), I-4.1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Action Button: Beginning 7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12264" y="140920"/>
            <a:ext cx="4091185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I-4 </a:t>
            </a:r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การวัด วิเคราะห์ และจัดการความรู้</a:t>
            </a:r>
            <a:endParaRPr 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899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6865" y="211901"/>
            <a:ext cx="496963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การสร้างและใช้ความรู้ 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(EBM, KM, Research)</a:t>
            </a:r>
            <a:endParaRPr lang="th-TH" b="1" dirty="0">
              <a:solidFill>
                <a:srgbClr val="00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472528"/>
              </p:ext>
            </p:extLst>
          </p:nvPr>
        </p:nvGraphicFramePr>
        <p:xfrm>
          <a:off x="315300" y="1050061"/>
          <a:ext cx="825868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287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5391396">
                  <a:extLst>
                    <a:ext uri="{9D8B030D-6E8A-4147-A177-3AD203B41FA5}">
                      <a16:colId xmlns:a16="http://schemas.microsoft.com/office/drawing/2014/main" xmlns="" val="3395438809"/>
                    </a:ext>
                  </a:extLst>
                </a:gridCol>
              </a:tblGrid>
              <a:tr h="29404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หัวข้อ/โรค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Updated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Evidence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ที่นำมาใช้ปฏิบัติ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 I-4.2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(1), I-6.1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(3), II-2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5455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558975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023536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17198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135256"/>
              </p:ext>
            </p:extLst>
          </p:nvPr>
        </p:nvGraphicFramePr>
        <p:xfrm>
          <a:off x="315300" y="2705090"/>
          <a:ext cx="825868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287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5391396">
                  <a:extLst>
                    <a:ext uri="{9D8B030D-6E8A-4147-A177-3AD203B41FA5}">
                      <a16:colId xmlns:a16="http://schemas.microsoft.com/office/drawing/2014/main" xmlns="" val="3395438809"/>
                    </a:ext>
                  </a:extLst>
                </a:gridCol>
              </a:tblGrid>
              <a:tr h="29404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KM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 I-4.2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ลักษณะการจัดกิจกรรมและตัวอย่างความรู้ที่เกิดขึ้น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5455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ติดตามการลดใบงานซ่อม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-ทุกหมวดงานวิเคราะห์ใบงานซ่อมในแต่ละชนิด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558975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-เก็บข้อมูลซ่อมซ้ำ เพื่อหาสาเหตุการซ่อมซ้ำ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023536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-นำผลสรุปใบงานซ่อมสูงสุด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มาวิเคราะห์และแก้ไข ให้มุ่งสู่เป้าใบงานซ่อม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0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171981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059285"/>
              </p:ext>
            </p:extLst>
          </p:nvPr>
        </p:nvGraphicFramePr>
        <p:xfrm>
          <a:off x="315300" y="4432309"/>
          <a:ext cx="8258683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287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5391396">
                  <a:extLst>
                    <a:ext uri="{9D8B030D-6E8A-4147-A177-3AD203B41FA5}">
                      <a16:colId xmlns:a16="http://schemas.microsoft.com/office/drawing/2014/main" xmlns="" val="3395438809"/>
                    </a:ext>
                  </a:extLst>
                </a:gridCol>
              </a:tblGrid>
              <a:tr h="29404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การวิจัย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 I-4.1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(1), II-1.1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Findings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และการนำมาใช้ประโยชน์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5455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558975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023536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1719815"/>
                  </a:ext>
                </a:extLst>
              </a:tr>
            </a:tbl>
          </a:graphicData>
        </a:graphic>
      </p:graphicFrame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8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650791"/>
              </p:ext>
            </p:extLst>
          </p:nvPr>
        </p:nvGraphicFramePr>
        <p:xfrm>
          <a:off x="436270" y="1045179"/>
          <a:ext cx="846616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847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3289465">
                  <a:extLst>
                    <a:ext uri="{9D8B030D-6E8A-4147-A177-3AD203B41FA5}">
                      <a16:colId xmlns:a16="http://schemas.microsoft.com/office/drawing/2014/main" xmlns="" val="401452025"/>
                    </a:ext>
                  </a:extLst>
                </a:gridCol>
                <a:gridCol w="3404848">
                  <a:extLst>
                    <a:ext uri="{9D8B030D-6E8A-4147-A177-3AD203B41FA5}">
                      <a16:colId xmlns:a16="http://schemas.microsoft.com/office/drawing/2014/main" xmlns="" val="4234184718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ขีดความสามารถที่พึงมี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ขีดความสามารถที่มีจริง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71146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ขั้นพื้นฐาน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ความรู้พื้นฐานด้านการพัฒนาคุณภาพ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การใช้เครื่องมือคุณภาพ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0146099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ขั้นสูงสุด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ทักษะการสื่อสาร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ทักษะ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facilitator 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การสร้างทีมงานที่มีประสิทธิภาพ คนทำงานมีความสุข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ทักษะการสร้างความผูกพันในองค์กรที่ดี</a:t>
                      </a:r>
                    </a:p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ทักษะในการวิเคราะห์ปัญหา และโอกาส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969924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3270" y="541043"/>
            <a:ext cx="72009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ขีดความสามารถของกำลังคน 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(workforce capability)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I-5.1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03986"/>
              </p:ext>
            </p:extLst>
          </p:nvPr>
        </p:nvGraphicFramePr>
        <p:xfrm>
          <a:off x="466039" y="3595316"/>
          <a:ext cx="8466160" cy="268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8675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3287486">
                  <a:extLst>
                    <a:ext uri="{9D8B030D-6E8A-4147-A177-3AD203B41FA5}">
                      <a16:colId xmlns:a16="http://schemas.microsoft.com/office/drawing/2014/main" xmlns="" val="401452025"/>
                    </a:ext>
                  </a:extLst>
                </a:gridCol>
                <a:gridCol w="3199999">
                  <a:extLst>
                    <a:ext uri="{9D8B030D-6E8A-4147-A177-3AD203B41FA5}">
                      <a16:colId xmlns:a16="http://schemas.microsoft.com/office/drawing/2014/main" xmlns="" val="4234184718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ประเภท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เกณฑ์พิจารณาและอัตราที่พึงมี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อัตรากำลังที่มีจริง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71146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นายช่างเทคนิคชำนาญงาน 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0146099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นักวิชาการสาธารณสุข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969924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วิศวกร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2256266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ช่างเทคนิค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ช่างปีมือทั่วไป 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ธุรการ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โล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ชี</a:t>
                      </a:r>
                      <a:r>
                        <a:rPr lang="th-TH" sz="1400" b="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สติกส์โฮง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ยาไทย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270" y="3124384"/>
            <a:ext cx="513307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อัตรากำลัง 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(workforce capacity)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I-5.1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67926" y="171711"/>
            <a:ext cx="2964273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I-5 </a:t>
            </a:r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กำลังคน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(Workforce)</a:t>
            </a:r>
          </a:p>
        </p:txBody>
      </p:sp>
    </p:spTree>
    <p:extLst>
      <p:ext uri="{BB962C8B-B14F-4D97-AF65-F5344CB8AC3E}">
        <p14:creationId xmlns:p14="http://schemas.microsoft.com/office/powerpoint/2010/main" val="3685465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628650" y="1825625"/>
          <a:ext cx="8466160" cy="247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496"/>
                <a:gridCol w="5048689"/>
                <a:gridCol w="1998975"/>
              </a:tblGrid>
              <a:tr h="2478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บุคลากร</a:t>
                      </a:r>
                    </a:p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ข้าราชการ 4 (นายช่างเทคนิคชำนาญงาน 3 นักวิชาการ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สาธารณสุขปฏิบัติการ 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1 )</a:t>
                      </a:r>
                    </a:p>
                    <a:p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พนักงานราชการ 7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(วิศวกร 2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ช่างเทคนิค 4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นักวิชาการสาธารณสุข 1 )</a:t>
                      </a:r>
                    </a:p>
                    <a:p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พนักงานกระทรวง (ช่างปีมือทั่วไป 1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นายช่างเทคนิค 20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ผู้ช่วยช่างทั่วไป 5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ธุรการ 2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พนักงานประจำตึก 1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พนักงานบัตรรายงานโรค 1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พนักงานช่วยเหลือคนไข้ 2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พนักงานเปล 2 )</a:t>
                      </a:r>
                    </a:p>
                    <a:p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ลูกจ้างรายวัน (นายช่างเทคนิค 1)</a:t>
                      </a:r>
                    </a:p>
                    <a:p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ลูกจ้างประจำ (ช่างฝีมือทั่วไป 2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พนักงานช่วยเหลือคนไข้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พนักงานขับรถ 1 )</a:t>
                      </a:r>
                    </a:p>
                    <a:p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615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0570" y="330023"/>
            <a:ext cx="361669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แผนและการจัดระบบด้านกำลังคน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373865"/>
              </p:ext>
            </p:extLst>
          </p:nvPr>
        </p:nvGraphicFramePr>
        <p:xfrm>
          <a:off x="296143" y="1077481"/>
          <a:ext cx="846616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26">
                  <a:extLst>
                    <a:ext uri="{9D8B030D-6E8A-4147-A177-3AD203B41FA5}">
                      <a16:colId xmlns:a16="http://schemas.microsoft.com/office/drawing/2014/main" xmlns="" val="1954842618"/>
                    </a:ext>
                  </a:extLst>
                </a:gridCol>
                <a:gridCol w="6539934">
                  <a:extLst>
                    <a:ext uri="{9D8B030D-6E8A-4147-A177-3AD203B41FA5}">
                      <a16:colId xmlns:a16="http://schemas.microsoft.com/office/drawing/2014/main" xmlns="" val="1428314982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สิ่งที่ปฏิบัติ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706924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การพัฒนาด้านกำลังคนเพื่อรองรับแผนกลยุทธ์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[I-2.2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(4)]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1963067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การจัดอัตรากำลังที่ยืดหยุ่นตามปริมาณงาน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[I-5.1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(3)]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31902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การจัดระบบการดูแลแบบสหสาขาวิชาชีพที่เน้นผู้ป่วยเป็นศูนย์กลาง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[I-5.1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(4)]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587768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การพัฒนากำลังคน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[I-5.2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(1)]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0351856"/>
                  </a:ext>
                </a:extLst>
              </a:tr>
            </a:tbl>
          </a:graphicData>
        </a:graphic>
      </p:graphicFrame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25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0570" y="330023"/>
            <a:ext cx="581595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การตอบสนองต่อ 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Personnel Safety Goals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I-5.1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486335"/>
              </p:ext>
            </p:extLst>
          </p:nvPr>
        </p:nvGraphicFramePr>
        <p:xfrm>
          <a:off x="296143" y="911231"/>
          <a:ext cx="8466160" cy="548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551">
                  <a:extLst>
                    <a:ext uri="{9D8B030D-6E8A-4147-A177-3AD203B41FA5}">
                      <a16:colId xmlns:a16="http://schemas.microsoft.com/office/drawing/2014/main" xmlns="" val="1954842618"/>
                    </a:ext>
                  </a:extLst>
                </a:gridCol>
                <a:gridCol w="6256609">
                  <a:extLst>
                    <a:ext uri="{9D8B030D-6E8A-4147-A177-3AD203B41FA5}">
                      <a16:colId xmlns:a16="http://schemas.microsoft.com/office/drawing/2014/main" xmlns="" val="1428314982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สิ่งที่ปฏิบัติ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706924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S1: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Security &amp; privacy of information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2"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โรงพยาบาลกำหนดนโยบายการจัดการความเสี่ยงของรพ.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2P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</a:t>
                      </a:r>
                      <a:endParaRPr lang="th-TH" sz="14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ปฏิบัติตามมาตรฐาน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Green and Clean Hospital</a:t>
                      </a:r>
                      <a:endParaRPr lang="th-TH" sz="14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จัดสิ่งแวดล้อมที่เอื้อต่อการปฏิบัติงาน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Happy work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การบาดเจ็บของเจ้าหน้าที่จากการปฏิบัติงาน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1963067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S2: Social media &amp; com. Professionalism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31902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I: ICP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workforce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587768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M1: Mental health (mindfulness, 2</a:t>
                      </a:r>
                      <a:r>
                        <a:rPr lang="en-US" sz="1400" b="0" baseline="30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nd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victim, burnout)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0351856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M2: Mediation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5956935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P1&amp;2: Prevention of work-related disorder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6066350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P3: Fitness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work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4324206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L1: Ambulance &amp; referral safety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7526648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L2 Legal issues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8861705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E1: Safe physical environment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6671650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E2: Working condition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4696204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E3: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Workplace violence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7683277"/>
                  </a:ext>
                </a:extLst>
              </a:tr>
            </a:tbl>
          </a:graphicData>
        </a:graphic>
      </p:graphicFrame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59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0570" y="330023"/>
            <a:ext cx="377693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ความผูกพันของกำลังคน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I-5.1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133877"/>
              </p:ext>
            </p:extLst>
          </p:nvPr>
        </p:nvGraphicFramePr>
        <p:xfrm>
          <a:off x="296143" y="911231"/>
          <a:ext cx="8466160" cy="369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551">
                  <a:extLst>
                    <a:ext uri="{9D8B030D-6E8A-4147-A177-3AD203B41FA5}">
                      <a16:colId xmlns:a16="http://schemas.microsoft.com/office/drawing/2014/main" xmlns="" val="1954842618"/>
                    </a:ext>
                  </a:extLst>
                </a:gridCol>
                <a:gridCol w="6256609">
                  <a:extLst>
                    <a:ext uri="{9D8B030D-6E8A-4147-A177-3AD203B41FA5}">
                      <a16:colId xmlns:a16="http://schemas.microsoft.com/office/drawing/2014/main" xmlns="" val="1428314982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ปัจจัย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การปรับปรุง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706924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ผู้บังคับบัญชา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1963067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เพื่อนร่วมงาน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31902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ความก้าวหน้าในอาชีพ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กำหนด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description 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ตามกรอบและวิเคราะห์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587768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การได้รับการโค้ช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เป็นครูพี่เลี้ยง </a:t>
                      </a:r>
                      <a:r>
                        <a:rPr lang="th-TH" sz="14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นักศีกษาอิเล็กทรอนิก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การแพทย์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จาก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="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วท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.เชียงใหม่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760566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พัฒนาการและการเรียนรู้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ส่งช่างอบรม 2 ครั้ง/ปี 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0351856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งานที่ท้าทาย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มอบหมายตัวชี้วัดที่ท้าทาย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5956935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อิสระในการทำงาน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6066350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งานมีคุณค่า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4324206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การยกย่อง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7526648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เวลาทำงานที่ยืดหยุ่น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8861705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ผลตอบแทน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66716501"/>
                  </a:ext>
                </a:extLst>
              </a:tr>
            </a:tbl>
          </a:graphicData>
        </a:graphic>
      </p:graphicFrame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83426"/>
              </p:ext>
            </p:extLst>
          </p:nvPr>
        </p:nvGraphicFramePr>
        <p:xfrm>
          <a:off x="855023" y="626952"/>
          <a:ext cx="8038606" cy="3987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748">
                  <a:extLst>
                    <a:ext uri="{9D8B030D-6E8A-4147-A177-3AD203B41FA5}">
                      <a16:colId xmlns:a16="http://schemas.microsoft.com/office/drawing/2014/main" xmlns="" val="2423208197"/>
                    </a:ext>
                  </a:extLst>
                </a:gridCol>
                <a:gridCol w="5442858">
                  <a:extLst>
                    <a:ext uri="{9D8B030D-6E8A-4147-A177-3AD203B41FA5}">
                      <a16:colId xmlns:a16="http://schemas.microsoft.com/office/drawing/2014/main" xmlns="" val="2995762803"/>
                    </a:ext>
                  </a:extLst>
                </a:gridCol>
              </a:tblGrid>
              <a:tr h="37978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แผนกลยุทธ์ที่เกี่ยวข้อง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ตัวชี้วัดของหน่วยงาน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52894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ความสำเร็จของการแก้ไขปัญหาระบบจ่ายน้ำประปาชำรุดให้ใช้งานได้ภายใน 30 นาที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624686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ระดับความสำเร็จของการแก้ไขปัญหาระบบจ่ายไฟฟ้า/ระบบตู้สาขาโทรศัพท์/ระบบปรับอากาศ ส่วนรักษาชำรุดให้ใช้งานได้ภายใน30 นาที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635658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ระยะเวลาแก้ไขระบบสื่อสารในส่วนรักษาของโรงพยาบาลให้กลับมาใช้งานได้ภายใน 30 นาที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การแก้ไขปัญหาระบบจ่ายน้ำประปาชำรุดให้กลับมาใช้งานได้ภายใน 30 นาที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ระยะเวลาแก้ไขระบบปรับอากาศในส่วนรักษาของโรงพยาบาลให้กลับมาใช้งานได้ภายใน 30 นาที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ระยะเวลาแก้ไขระบบจ่ายไฟฟ้าในส่วนรักษาของโรงพยาบาลให้กลับมาใช้งานได้ภายใน 30 นาที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อุบัติการณ์เครื่องมือ/ระบบสนับสนุนไม่พร้อมใช้ แก้ไขได้ไม่เกิน 30 นาที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4377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570" y="163773"/>
            <a:ext cx="508004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กระบวนการทำงาน </a:t>
            </a:r>
            <a:r>
              <a:rPr lang="en-US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[Work Process]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I-6.1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67926" y="171711"/>
            <a:ext cx="3074881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I-6 </a:t>
            </a:r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ปฏิบัติการ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(Operation)</a:t>
            </a:r>
          </a:p>
        </p:txBody>
      </p:sp>
      <p:sp>
        <p:nvSpPr>
          <p:cNvPr id="5" name="Action Button: Beginning 4">
            <a:hlinkClick r:id="" action="ppaction://hlinkshowjump?jump=firstslide" highlightClick="1"/>
          </p:cNvPr>
          <p:cNvSpPr/>
          <p:nvPr/>
        </p:nvSpPr>
        <p:spPr>
          <a:xfrm>
            <a:off x="8703015" y="6495795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11692" y="1782908"/>
            <a:ext cx="743839" cy="475655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Access &amp; Entry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6616" y="1866846"/>
            <a:ext cx="743839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Assess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1540" y="1867267"/>
            <a:ext cx="743839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Plan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464" y="1765621"/>
            <a:ext cx="832907" cy="52322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Care delivery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20456" y="1867688"/>
            <a:ext cx="965856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Discharge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77434" y="2538293"/>
            <a:ext cx="832050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Reassess</a:t>
            </a:r>
          </a:p>
        </p:txBody>
      </p:sp>
      <p:cxnSp>
        <p:nvCxnSpPr>
          <p:cNvPr id="13" name="Elbow Connector 12"/>
          <p:cNvCxnSpPr>
            <a:stCxn id="6" idx="3"/>
            <a:endCxn id="7" idx="1"/>
          </p:cNvCxnSpPr>
          <p:nvPr/>
        </p:nvCxnSpPr>
        <p:spPr>
          <a:xfrm flipV="1">
            <a:off x="2055531" y="2020735"/>
            <a:ext cx="311085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8" idx="1"/>
          </p:cNvCxnSpPr>
          <p:nvPr/>
        </p:nvCxnSpPr>
        <p:spPr>
          <a:xfrm>
            <a:off x="3110455" y="2020735"/>
            <a:ext cx="311085" cy="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9" idx="1"/>
          </p:cNvCxnSpPr>
          <p:nvPr/>
        </p:nvCxnSpPr>
        <p:spPr>
          <a:xfrm>
            <a:off x="4165379" y="2021156"/>
            <a:ext cx="311085" cy="6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10" idx="1"/>
          </p:cNvCxnSpPr>
          <p:nvPr/>
        </p:nvCxnSpPr>
        <p:spPr>
          <a:xfrm flipV="1">
            <a:off x="5309371" y="2021577"/>
            <a:ext cx="311085" cy="5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9" idx="2"/>
            <a:endCxn id="11" idx="3"/>
          </p:cNvCxnSpPr>
          <p:nvPr/>
        </p:nvCxnSpPr>
        <p:spPr>
          <a:xfrm rot="5400000">
            <a:off x="4349531" y="2148794"/>
            <a:ext cx="403341" cy="6834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0"/>
            <a:endCxn id="8" idx="2"/>
          </p:cNvCxnSpPr>
          <p:nvPr/>
        </p:nvCxnSpPr>
        <p:spPr>
          <a:xfrm flipV="1">
            <a:off x="3793459" y="2175044"/>
            <a:ext cx="1" cy="363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33364" y="1245621"/>
            <a:ext cx="1575113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Patient Education</a:t>
            </a:r>
          </a:p>
        </p:txBody>
      </p:sp>
      <p:cxnSp>
        <p:nvCxnSpPr>
          <p:cNvPr id="26" name="Elbow Connector 25"/>
          <p:cNvCxnSpPr>
            <a:stCxn id="7" idx="0"/>
            <a:endCxn id="24" idx="1"/>
          </p:cNvCxnSpPr>
          <p:nvPr/>
        </p:nvCxnSpPr>
        <p:spPr>
          <a:xfrm rot="5400000" flipH="1" flipV="1">
            <a:off x="2902282" y="1235764"/>
            <a:ext cx="467336" cy="7948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4" idx="3"/>
            <a:endCxn id="10" idx="0"/>
          </p:cNvCxnSpPr>
          <p:nvPr/>
        </p:nvCxnSpPr>
        <p:spPr>
          <a:xfrm>
            <a:off x="5108477" y="1399510"/>
            <a:ext cx="994907" cy="46817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0"/>
          </p:cNvCxnSpPr>
          <p:nvPr/>
        </p:nvCxnSpPr>
        <p:spPr>
          <a:xfrm flipH="1" flipV="1">
            <a:off x="3793459" y="1553398"/>
            <a:ext cx="1" cy="3138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0"/>
          </p:cNvCxnSpPr>
          <p:nvPr/>
        </p:nvCxnSpPr>
        <p:spPr>
          <a:xfrm flipH="1" flipV="1">
            <a:off x="4892917" y="1553398"/>
            <a:ext cx="1" cy="2122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60627" y="3025754"/>
            <a:ext cx="17322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Patient Care Process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38784" y="880355"/>
            <a:ext cx="5998464" cy="2541319"/>
          </a:xfrm>
          <a:prstGeom prst="rect">
            <a:avLst/>
          </a:prstGeom>
          <a:noFill/>
          <a:ln w="28575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376187" y="860166"/>
            <a:ext cx="17322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Patient record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8815" y="1888093"/>
            <a:ext cx="1009513" cy="523220"/>
          </a:xfrm>
          <a:prstGeom prst="rect">
            <a:avLst/>
          </a:prstGeom>
          <a:noFill/>
          <a:ln w="28575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Patient Outcome</a:t>
            </a:r>
          </a:p>
        </p:txBody>
      </p:sp>
      <p:cxnSp>
        <p:nvCxnSpPr>
          <p:cNvPr id="38" name="Straight Arrow Connector 37"/>
          <p:cNvCxnSpPr>
            <a:stCxn id="34" idx="3"/>
            <a:endCxn id="36" idx="1"/>
          </p:cNvCxnSpPr>
          <p:nvPr/>
        </p:nvCxnSpPr>
        <p:spPr>
          <a:xfrm flipV="1">
            <a:off x="6937248" y="2149703"/>
            <a:ext cx="301567" cy="1312"/>
          </a:xfrm>
          <a:prstGeom prst="straightConnector1">
            <a:avLst/>
          </a:prstGeom>
          <a:ln w="571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291492" y="3743842"/>
            <a:ext cx="17322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Ward Management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204818" y="3735544"/>
            <a:ext cx="1905638" cy="1262064"/>
          </a:xfrm>
          <a:prstGeom prst="rect">
            <a:avLst/>
          </a:prstGeom>
          <a:noFill/>
          <a:ln w="28575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717872" y="3744106"/>
            <a:ext cx="20915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Ancillary Services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17691" y="3729452"/>
            <a:ext cx="3475717" cy="1268155"/>
          </a:xfrm>
          <a:prstGeom prst="rect">
            <a:avLst/>
          </a:prstGeom>
          <a:noFill/>
          <a:ln w="28575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763579" y="5264020"/>
            <a:ext cx="25263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Hospital Support Systems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8784" y="5249227"/>
            <a:ext cx="5998464" cy="1078421"/>
          </a:xfrm>
          <a:prstGeom prst="rect">
            <a:avLst/>
          </a:prstGeom>
          <a:noFill/>
          <a:ln w="28575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138869" y="5460505"/>
            <a:ext cx="1161799" cy="738664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Quality, safety, &amp; risk management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64152" y="5675949"/>
            <a:ext cx="551428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PTC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88874" y="5688140"/>
            <a:ext cx="551428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913596" y="5689305"/>
            <a:ext cx="551428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28508" y="5684799"/>
            <a:ext cx="589667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IM/IT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81770" y="5684798"/>
            <a:ext cx="551428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Env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6096793" y="5684798"/>
            <a:ext cx="551428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CRM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293123" y="4100097"/>
            <a:ext cx="979321" cy="738664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Diagnostic</a:t>
            </a:r>
          </a:p>
          <a:p>
            <a:pPr algn="ctr"/>
            <a:r>
              <a:rPr lang="en-US" sz="1400" dirty="0"/>
              <a:t>Lab, X-ray, Scope, etc.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47877" y="4095706"/>
            <a:ext cx="1087040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Medication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4365922" y="4499910"/>
            <a:ext cx="1087040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Procedure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541973" y="4090292"/>
            <a:ext cx="1053899" cy="738664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Others</a:t>
            </a:r>
          </a:p>
          <a:p>
            <a:pPr algn="ctr"/>
            <a:r>
              <a:rPr lang="en-US" sz="1400" dirty="0"/>
              <a:t>PT, social service, etc.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329900" y="4148046"/>
            <a:ext cx="970768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Workforce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07724" y="4148045"/>
            <a:ext cx="551428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Food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329900" y="4536218"/>
            <a:ext cx="620820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Linen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82090" y="4521179"/>
            <a:ext cx="777061" cy="30777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Supply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2218944" y="3441863"/>
            <a:ext cx="0" cy="287589"/>
          </a:xfrm>
          <a:prstGeom prst="straightConnector1">
            <a:avLst/>
          </a:prstGeom>
          <a:ln w="38100">
            <a:solidFill>
              <a:srgbClr val="0033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919472" y="3435767"/>
            <a:ext cx="0" cy="287589"/>
          </a:xfrm>
          <a:prstGeom prst="straightConnector1">
            <a:avLst/>
          </a:prstGeom>
          <a:ln w="38100">
            <a:solidFill>
              <a:srgbClr val="0033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2225040" y="4971959"/>
            <a:ext cx="0" cy="287589"/>
          </a:xfrm>
          <a:prstGeom prst="straightConnector1">
            <a:avLst/>
          </a:prstGeom>
          <a:ln w="38100">
            <a:solidFill>
              <a:srgbClr val="0033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4956048" y="4973830"/>
            <a:ext cx="0" cy="287589"/>
          </a:xfrm>
          <a:prstGeom prst="straightConnector1">
            <a:avLst/>
          </a:prstGeom>
          <a:ln w="38100">
            <a:solidFill>
              <a:srgbClr val="0033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34" idx="1"/>
            <a:endCxn id="48" idx="1"/>
          </p:cNvCxnSpPr>
          <p:nvPr/>
        </p:nvCxnSpPr>
        <p:spPr>
          <a:xfrm rot="10800000" flipV="1">
            <a:off x="938784" y="2151014"/>
            <a:ext cx="12700" cy="3637423"/>
          </a:xfrm>
          <a:prstGeom prst="curvedConnector3">
            <a:avLst>
              <a:gd name="adj1" fmla="val 3528000"/>
            </a:avLst>
          </a:prstGeom>
          <a:ln w="38100">
            <a:solidFill>
              <a:srgbClr val="0033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747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570" y="163773"/>
            <a:ext cx="637103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การจัดการกระบวนการ </a:t>
            </a:r>
            <a:r>
              <a:rPr lang="en-US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[Process Management]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I-6.1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815826"/>
              </p:ext>
            </p:extLst>
          </p:nvPr>
        </p:nvGraphicFramePr>
        <p:xfrm>
          <a:off x="284269" y="896981"/>
          <a:ext cx="8465261" cy="5395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905">
                  <a:extLst>
                    <a:ext uri="{9D8B030D-6E8A-4147-A177-3AD203B41FA5}">
                      <a16:colId xmlns:a16="http://schemas.microsoft.com/office/drawing/2014/main" xmlns="" val="1092413832"/>
                    </a:ext>
                  </a:extLst>
                </a:gridCol>
                <a:gridCol w="1721922">
                  <a:extLst>
                    <a:ext uri="{9D8B030D-6E8A-4147-A177-3AD203B41FA5}">
                      <a16:colId xmlns:a16="http://schemas.microsoft.com/office/drawing/2014/main" xmlns="" val="3466923475"/>
                    </a:ext>
                  </a:extLst>
                </a:gridCol>
                <a:gridCol w="2909455">
                  <a:extLst>
                    <a:ext uri="{9D8B030D-6E8A-4147-A177-3AD203B41FA5}">
                      <a16:colId xmlns:a16="http://schemas.microsoft.com/office/drawing/2014/main" xmlns="" val="975127114"/>
                    </a:ext>
                  </a:extLst>
                </a:gridCol>
                <a:gridCol w="2324979">
                  <a:extLst>
                    <a:ext uri="{9D8B030D-6E8A-4147-A177-3AD203B41FA5}">
                      <a16:colId xmlns:a16="http://schemas.microsoft.com/office/drawing/2014/main" xmlns="" val="898912374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4690298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 ขั้นตอนเตรียมการ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รับใบงานซ่อมออนไลน์/รับของซ่อม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-  รับแจ้งซ่อมด่วนทางโทรศัพท์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-  วางแผนซ่อม/ทดสอบบำรุงรักษา/เชิงรุก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ข้อมูลครุภัณฑ์/ตัวครุภัณฑ์ไม่ตรงกัน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ข้อมูลของหน่วยงานไม่ตรงกับฐานข้อมูลหลัก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การให้ข้อมูลอาการชำรุดของหน่วยงานผิดพลาด/ไม่ชัดเจน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ประสานงานกับหน้างานไม่ได้ ไม่ทราบเรื่อง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-การประกันเวลา</a:t>
                      </a:r>
                      <a:r>
                        <a:rPr lang="th-TH" sz="1400" b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การซ่อมประกันเวลามากกว่าร้อยละ 95</a:t>
                      </a:r>
                    </a:p>
                    <a:p>
                      <a:pPr algn="l"/>
                      <a:r>
                        <a:rPr lang="th-TH" sz="1400" b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-การประกันเวลาการซ่อมสายด่วนมากกว่าร้อยละ 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4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ประกันเวลาการนำเสนอขออนุมัติใบงานซ่อม มากกว่าร้อยละ 90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-ความพอเพียงมากกว่าร้อยละ</a:t>
                      </a:r>
                      <a:r>
                        <a:rPr lang="th-TH" sz="1400" b="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90</a:t>
                      </a:r>
                      <a:endParaRPr lang="en-US" sz="1400" b="0" kern="120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n-cs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3036855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 ขั้นตอนดำเนินการ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 ตรวจสอบ/วิเคราะห์หาสาเหตุ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วางแผนการทำงาน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-  เบิกวัสดุ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-  ดำเนินการซ่อม/ทดสอบบำรุงรักษา/เชิงรุก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อุบัติเหตุจากการทำงาน,เสี่ยงต่อการติดเชื้อในเครื่องมือ/หอผู้ป่วยที่มีการติดเชื้อหรือจากโรคที่มาจากการทำงาน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นำเสนอขออนุมัติใบงานล่าช้า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10505761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 ขั้นตอนการส่งมอบและจำหน่าย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ส่งมอบวัสดุ/ครุภัณฑ์/จำหน่าย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มารับของช้า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0980861"/>
                  </a:ext>
                </a:extLst>
              </a:tr>
            </a:tbl>
          </a:graphicData>
        </a:graphic>
      </p:graphicFrame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34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428455"/>
              </p:ext>
            </p:extLst>
          </p:nvPr>
        </p:nvGraphicFramePr>
        <p:xfrm>
          <a:off x="1377950" y="1398568"/>
          <a:ext cx="5868670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8965"/>
                <a:gridCol w="1259840"/>
                <a:gridCol w="399986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ระดับ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คำอธิบาย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ตัวอย่างคำอธิบาย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เกิดขึ้นน้อยมาก หรือไม่เคยเกิดเลย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 เช่น เกิดขึ้นปีละ 2-3 ครั้งต่อปี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เกิดขึ้นบ้าง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เช่น เกิดขึ้นเดือนละครั้ง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เกิดขึ้นเป็นประจำ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เกิดขึ้นทุกวัน หรือ ทุกสัปดาห์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82656"/>
              </p:ext>
            </p:extLst>
          </p:nvPr>
        </p:nvGraphicFramePr>
        <p:xfrm>
          <a:off x="1397000" y="3323853"/>
          <a:ext cx="5868670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8965"/>
                <a:gridCol w="899795"/>
                <a:gridCol w="435991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ระดับ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คำอธิบาย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ตัวอย่างคำอธิบาย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เล็กน้อย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เกิดผลเสียในระบบทำงาน สามารถแก้ไขในหน่วยงานได้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กระทบต่อ ผู้ป่วย เจ้าหน้าที่ และความไม่พึงพอใจของผู้บริการโดยตรง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รุนแรงมาก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เกิดกระทบต่อชื่อเสียง การสูญเสียชีวิต หรือ เกือบเสียชีวิต  หรือกระทบในวงกว้างของหน่วยงาน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682000"/>
              </p:ext>
            </p:extLst>
          </p:nvPr>
        </p:nvGraphicFramePr>
        <p:xfrm>
          <a:off x="1485265" y="5701526"/>
          <a:ext cx="5868670" cy="112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8760"/>
                <a:gridCol w="435991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ค่าความเสี่ยง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ตัวอย่างคำอธิบาย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 ถึง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ความเสี่ยงเล็กน้อย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3 ถึง 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ความเสี่ยงปานกลาง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6 ถึง 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ความเสี่ยงสูง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1308100" y="1028200"/>
            <a:ext cx="52451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นิยาม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: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</a:rPr>
              <a:t> ระดับโอกาสที่จะเกิดขึ้นของเหตุการณ์ มี 3 ระดับ คือ 1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, 2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</a:rPr>
              <a:t>และ 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08100" y="2832248"/>
            <a:ext cx="52451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นิยาม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: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</a:rPr>
              <a:t> ความรุนแรงหรือผลกระทบหรือความเสียหาย มี 3 ระดับ คือ 1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, 2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</a:rPr>
              <a:t> และ 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397000" y="4708411"/>
            <a:ext cx="4572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th-TH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ค่าความเสี่ยงได้จากสูตร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15000"/>
              </a:lnSpc>
            </a:pPr>
            <a:r>
              <a:rPr lang="th-TH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ค่าความเสี่ยง </a:t>
            </a:r>
            <a:r>
              <a:rPr lang="en-US" b="1" dirty="0">
                <a:solidFill>
                  <a:srgbClr val="00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= </a:t>
            </a:r>
            <a:r>
              <a:rPr lang="th-TH" b="1" dirty="0">
                <a:solidFill>
                  <a:srgbClr val="000000"/>
                </a:solidFill>
                <a:latin typeface="Angsana New" panose="02020603050405020304" pitchFamily="18" charset="-34"/>
                <a:ea typeface="Calibri" panose="020F0502020204030204" pitchFamily="34" charset="0"/>
              </a:rPr>
              <a:t>โอกาสที่จะเกิด </a:t>
            </a:r>
            <a:r>
              <a:rPr lang="en-US" b="1" dirty="0">
                <a:solidFill>
                  <a:srgbClr val="00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x </a:t>
            </a:r>
            <a:r>
              <a:rPr lang="th-TH" b="1" dirty="0">
                <a:solidFill>
                  <a:srgbClr val="000000"/>
                </a:solidFill>
                <a:latin typeface="Angsana New" panose="02020603050405020304" pitchFamily="18" charset="-34"/>
                <a:ea typeface="Calibri" panose="020F0502020204030204" pitchFamily="34" charset="0"/>
              </a:rPr>
              <a:t>ความรุนแรงหรือผลกระทบหรือความเสียหาย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524099" y="681740"/>
            <a:ext cx="3663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การระบุความเสี่ยง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Identification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570" y="163773"/>
            <a:ext cx="50071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ความเสี่ยงสำคัญ </a:t>
            </a:r>
            <a:r>
              <a:rPr lang="en-US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[Risk Profile]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II-1.2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(2,3)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393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C901-A5B4-49BC-ACA0-4D7156B9614E}" type="slidenum">
              <a:rPr lang="en-US" smtClean="0"/>
              <a:t>33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4099" y="681740"/>
            <a:ext cx="3663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การระบุความเสี่ยง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Identification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570" y="163773"/>
            <a:ext cx="50071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ความเสี่ยงสำคัญ </a:t>
            </a:r>
            <a:r>
              <a:rPr lang="en-US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[Risk Profile]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II-1.2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(2,3)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Action Button: Beginning 7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93914"/>
              </p:ext>
            </p:extLst>
          </p:nvPr>
        </p:nvGraphicFramePr>
        <p:xfrm>
          <a:off x="0" y="1346198"/>
          <a:ext cx="9102096" cy="4902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4064"/>
                <a:gridCol w="939559"/>
                <a:gridCol w="966151"/>
                <a:gridCol w="1090242"/>
                <a:gridCol w="2532080"/>
              </a:tblGrid>
              <a:tr h="980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เหตุการณ์ความเสี่ยง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โอกาส (1</a:t>
                      </a:r>
                      <a:r>
                        <a:rPr lang="en-US" sz="1400">
                          <a:effectLst/>
                        </a:rPr>
                        <a:t>,2,3</a:t>
                      </a:r>
                      <a:r>
                        <a:rPr lang="th-TH" sz="14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ผลกระทบ (1</a:t>
                      </a:r>
                      <a:r>
                        <a:rPr lang="en-US" sz="1400">
                          <a:effectLst/>
                        </a:rPr>
                        <a:t>,2,3</a:t>
                      </a:r>
                      <a:r>
                        <a:rPr lang="th-TH" sz="14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ระดับความเสี่ยง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กิจกรรมควบคุมหรือมาตรฐานป้องกัน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53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1.พลัดตกจากที่สูง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ทำตาม </a:t>
                      </a:r>
                      <a:r>
                        <a:rPr lang="en-US" sz="1400">
                          <a:effectLst/>
                        </a:rPr>
                        <a:t>SOP </a:t>
                      </a:r>
                      <a:r>
                        <a:rPr lang="th-TH" sz="1400">
                          <a:effectLst/>
                        </a:rPr>
                        <a:t>ของกลุ่มงานโครงสร้าง ๆ (การทำงานที่สูง)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980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2.สารเคมีปนเปื้อน เช่นคลอรีน หรือสารละลายตัวทำละลายต่างๆ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ทำตาม </a:t>
                      </a:r>
                      <a:r>
                        <a:rPr lang="en-US" sz="1400">
                          <a:effectLst/>
                        </a:rPr>
                        <a:t>SOP </a:t>
                      </a:r>
                      <a:r>
                        <a:rPr lang="th-TH" sz="1400">
                          <a:effectLst/>
                        </a:rPr>
                        <a:t>ของกลุ่มงานโครงสร้าง ๆ (การทำงานที่เกี่ยวกับสารเคมี)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53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3.ระบบสาธารณูปโภคไม่พร้อมใช้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มีการตรวจเช็คบำรุงรักษาตามแผนประจำปี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980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4.ความเสี่ยงจากสิ่งแวดล้อมในการปฏิบัติงานเช่น เสียง ฝุ่น ควัน  หรือห้องแยกโรค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การเตรียมอุปกรณ์ป้องกันก่อนเข้าปฏิบัติงาน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53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5.อุบัติเหตุจากเครื่องมือในการปฏิบัติงาน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มีการอบรมการใช้งานเครื่องมือให้มีความปลอดภัย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144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664656"/>
              </p:ext>
            </p:extLst>
          </p:nvPr>
        </p:nvGraphicFramePr>
        <p:xfrm>
          <a:off x="139698" y="596899"/>
          <a:ext cx="9004301" cy="5884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0791"/>
                <a:gridCol w="928490"/>
                <a:gridCol w="966487"/>
                <a:gridCol w="1077555"/>
                <a:gridCol w="2500978"/>
              </a:tblGrid>
              <a:tr h="6803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เหตุการณ์ความเสี่ยง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โอกาส (1</a:t>
                      </a:r>
                      <a:r>
                        <a:rPr lang="en-US" sz="1400">
                          <a:effectLst/>
                        </a:rPr>
                        <a:t>,2,3</a:t>
                      </a:r>
                      <a:r>
                        <a:rPr lang="th-TH" sz="14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ผลกระทบ (1</a:t>
                      </a:r>
                      <a:r>
                        <a:rPr lang="en-US" sz="1400">
                          <a:effectLst/>
                        </a:rPr>
                        <a:t>,2,3</a:t>
                      </a:r>
                      <a:r>
                        <a:rPr lang="th-TH" sz="14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ระดับความเสี่ยง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กิจกรรมควบคุมหรือมาตรฐานป้องกัน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</a:tr>
              <a:tr h="469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1.ไฟดูด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ความเสี่ยงสูง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ดำเนินงานตามมาตรฐานการติดตั้งระบบไฟฟ้า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</a:tr>
              <a:tr h="469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2.ระบบ </a:t>
                      </a:r>
                      <a:r>
                        <a:rPr lang="en-US" sz="1400">
                          <a:effectLst/>
                        </a:rPr>
                        <a:t>Air Chiller 14 </a:t>
                      </a:r>
                      <a:r>
                        <a:rPr lang="th-TH" sz="1400">
                          <a:effectLst/>
                        </a:rPr>
                        <a:t>ชั้นไม่ทำงาน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มีการตรวจเช็คบำรุงรักษาตามแผนประจำปี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</a:tr>
              <a:tr h="469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3.พลัดตกจากที่สูง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ทำตาม </a:t>
                      </a:r>
                      <a:r>
                        <a:rPr lang="en-US" sz="1400">
                          <a:effectLst/>
                        </a:rPr>
                        <a:t>SOP </a:t>
                      </a:r>
                      <a:r>
                        <a:rPr lang="th-TH" sz="1400">
                          <a:effectLst/>
                        </a:rPr>
                        <a:t>ของกลุ่มงานโครงสร้าง ๆ (การทำงานที่สูง)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</a:tr>
              <a:tr h="703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4.ระบบไฟฟ้าไม่พร้อมใช้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-มีการตรวจเช็คบำรุงรักษาตามแผนประจำปี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r>
                        <a:rPr lang="th-TH" sz="1400">
                          <a:effectLst/>
                        </a:rPr>
                        <a:t>มีระบบสายด่วน ( 30 นาที)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</a:tr>
              <a:tr h="938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5.เครื่องกำเนิดไฟฟ้า 500 </a:t>
                      </a:r>
                      <a:r>
                        <a:rPr lang="en-US" sz="1400">
                          <a:effectLst/>
                        </a:rPr>
                        <a:t>KW </a:t>
                      </a:r>
                      <a:r>
                        <a:rPr lang="th-TH" sz="1400">
                          <a:effectLst/>
                        </a:rPr>
                        <a:t>ปั้มน้ำมันรั่ว อยู่ขั้นตอนพัสดุ ส่งร้านนอก (ใช้ในหน่วยงาน ไตเทียม</a:t>
                      </a:r>
                      <a:r>
                        <a:rPr lang="en-US" sz="1400">
                          <a:effectLst/>
                        </a:rPr>
                        <a:t>,</a:t>
                      </a:r>
                      <a:r>
                        <a:rPr lang="th-TH" sz="1400">
                          <a:effectLst/>
                        </a:rPr>
                        <a:t>ศูนย์คอม</a:t>
                      </a:r>
                      <a:r>
                        <a:rPr lang="en-US" sz="1400">
                          <a:effectLst/>
                        </a:rPr>
                        <a:t>,ICU MED,Cath Lab,CCU,ICU</a:t>
                      </a:r>
                      <a:r>
                        <a:rPr lang="th-TH" sz="1400">
                          <a:effectLst/>
                        </a:rPr>
                        <a:t>ประสาท)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ดำเนินการติดตามพัสดุ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</a:tr>
              <a:tr h="938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6.ระบบกล้องวงจรปิด </a:t>
                      </a:r>
                      <a:r>
                        <a:rPr lang="en-US" sz="1400">
                          <a:effectLst/>
                        </a:rPr>
                        <a:t>S/W Hub 24 Ch L3 </a:t>
                      </a:r>
                      <a:r>
                        <a:rPr lang="th-TH" sz="1400">
                          <a:effectLst/>
                        </a:rPr>
                        <a:t>ชำรุด ทำให้เครื่องบันทึก 8 เครื่อง กล้อง 128 ตัว ไม่มีการบันทึก อยู่ระหว่างการขอซื้อเร่งด่วน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ดำเนินการติดตามพัสดุ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</a:tr>
              <a:tr h="469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7.เครื่องปรับอากาศไม่พร้อมใช้งาน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ความเสี่ยงสูง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มีการตรวจเช็คบำรุงรักษาตามแผนประจำปี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</a:tr>
              <a:tr h="703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8.ระบบโทรศัพท์ไม่พร้อมใช้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-มีการตรวจเช็คบำรุงรักษาตามแผนประจำปี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-มีระบบสายด่วน ( 30 นาที)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0676" marR="506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5921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97175"/>
              </p:ext>
            </p:extLst>
          </p:nvPr>
        </p:nvGraphicFramePr>
        <p:xfrm>
          <a:off x="-1" y="431798"/>
          <a:ext cx="9144002" cy="6346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5572"/>
                <a:gridCol w="942896"/>
                <a:gridCol w="981481"/>
                <a:gridCol w="1094272"/>
                <a:gridCol w="2539781"/>
              </a:tblGrid>
              <a:tr h="627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เหตุการณ์ความเสี่ยง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โอกาส (1</a:t>
                      </a:r>
                      <a:r>
                        <a:rPr lang="en-US" sz="1400">
                          <a:effectLst/>
                        </a:rPr>
                        <a:t>,2,3</a:t>
                      </a:r>
                      <a:r>
                        <a:rPr lang="th-TH" sz="14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ผลกระทบ (1</a:t>
                      </a:r>
                      <a:r>
                        <a:rPr lang="en-US" sz="1400">
                          <a:effectLst/>
                        </a:rPr>
                        <a:t>,2,3</a:t>
                      </a:r>
                      <a:r>
                        <a:rPr lang="th-TH" sz="14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ระดับความเสี่ยง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กิจกรรมควบคุมหรือมาตรฐานป้องกัน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</a:tr>
              <a:tr h="836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1. การ </a:t>
                      </a:r>
                      <a:r>
                        <a:rPr lang="en-US" sz="1400">
                          <a:effectLst/>
                        </a:rPr>
                        <a:t>LOW –O2 </a:t>
                      </a:r>
                      <a:r>
                        <a:rPr lang="th-TH" sz="140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pressure </a:t>
                      </a:r>
                      <a:r>
                        <a:rPr lang="th-TH" sz="1400">
                          <a:effectLst/>
                        </a:rPr>
                        <a:t>ในหน่วยงาน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-มีการทำ</a:t>
                      </a:r>
                      <a:r>
                        <a:rPr lang="en-US" sz="1400">
                          <a:effectLst/>
                        </a:rPr>
                        <a:t> RCA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-ประสานงานงาน </a:t>
                      </a:r>
                      <a:r>
                        <a:rPr lang="en-US" sz="1400">
                          <a:effectLst/>
                        </a:rPr>
                        <a:t>Air liquid Thailand </a:t>
                      </a:r>
                      <a:r>
                        <a:rPr lang="th-TH" sz="1400">
                          <a:effectLst/>
                        </a:rPr>
                        <a:t>เข้าตรวจสอบ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</a:tr>
              <a:tr h="1045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2.</a:t>
                      </a:r>
                      <a:r>
                        <a:rPr lang="th-TH" sz="1600">
                          <a:effectLst/>
                        </a:rPr>
                        <a:t> การใช้ </a:t>
                      </a:r>
                      <a:r>
                        <a:rPr lang="en-US" sz="1600">
                          <a:effectLst/>
                        </a:rPr>
                        <a:t>Set IV </a:t>
                      </a:r>
                      <a:r>
                        <a:rPr lang="th-TH" sz="1600">
                          <a:effectLst/>
                        </a:rPr>
                        <a:t>ของเครื่อง </a:t>
                      </a:r>
                      <a:r>
                        <a:rPr lang="en-US" sz="1600">
                          <a:effectLst/>
                        </a:rPr>
                        <a:t>Infusion Pump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-มีการทำ</a:t>
                      </a:r>
                      <a:r>
                        <a:rPr lang="en-US" sz="1400">
                          <a:effectLst/>
                        </a:rPr>
                        <a:t> RCA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r>
                        <a:rPr lang="th-TH" sz="1400">
                          <a:effectLst/>
                        </a:rPr>
                        <a:t>มีการตรวจเช็ค ตาม </a:t>
                      </a:r>
                      <a:r>
                        <a:rPr lang="en-US" sz="1400">
                          <a:effectLst/>
                        </a:rPr>
                        <a:t>SOP </a:t>
                      </a:r>
                      <a:r>
                        <a:rPr lang="th-TH" sz="1400">
                          <a:effectLst/>
                        </a:rPr>
                        <a:t>ศูนย์เครื่องมือแพทย์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-ประสานงานผู้เกี่ยวข้องในการนำ </a:t>
                      </a:r>
                      <a:r>
                        <a:rPr lang="en-US" sz="1400">
                          <a:effectLst/>
                        </a:rPr>
                        <a:t>Set IV </a:t>
                      </a:r>
                      <a:r>
                        <a:rPr lang="th-TH" sz="1400">
                          <a:effectLst/>
                        </a:rPr>
                        <a:t>เข้ามาใช้ใน รพ.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</a:tr>
              <a:tr h="1045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3.ระบบก๊าซทางการแพทย์ไม่พร้อมใช้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-มีการตรวจเช็คบำรุงรักษาตามแผนประจำปี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r>
                        <a:rPr lang="th-TH" sz="1400">
                          <a:effectLst/>
                        </a:rPr>
                        <a:t>มีการสำรองถัง </a:t>
                      </a:r>
                      <a:r>
                        <a:rPr lang="en-US" sz="1400">
                          <a:effectLst/>
                        </a:rPr>
                        <a:t>O2</a:t>
                      </a:r>
                      <a:r>
                        <a:rPr lang="th-TH" sz="1400">
                          <a:effectLst/>
                        </a:rPr>
                        <a:t> ใช้งานได้ไม่ต่ำกว่า 4 ชั่วโมง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-เข้าซ่อมสายด่วน (30 นาที 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</a:tr>
              <a:tr h="1045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</a:t>
                      </a:r>
                      <a:r>
                        <a:rPr lang="th-TH" sz="1400">
                          <a:effectLst/>
                        </a:rPr>
                        <a:t>เครื่องมือแพทย์ไม่พร้อมใช้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r>
                        <a:rPr lang="th-TH" sz="1400">
                          <a:effectLst/>
                        </a:rPr>
                        <a:t>ศูนย์เครื่องมือแพทย์เก็บข้อมูลการใช้งาน เพื่อทำแผนขออนุมัติสั่งซื้อ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th-TH" sz="1400">
                          <a:effectLst/>
                        </a:rPr>
                        <a:t>จ้างเหมาซ่อม/บำรุงรักษา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-เข้าซ่อมสายด่วน (30 นาที 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</a:tr>
              <a:tr h="4182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5.ส่วนประกอบของเครื่องมือแพทย์ไม่พร้อมใช้ (</a:t>
                      </a:r>
                      <a:r>
                        <a:rPr lang="en-US" sz="1400">
                          <a:effectLst/>
                        </a:rPr>
                        <a:t>Set </a:t>
                      </a:r>
                      <a:r>
                        <a:rPr lang="th-TH" sz="1400">
                          <a:effectLst/>
                        </a:rPr>
                        <a:t>เครื่องช่วยหายใจ)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ความเสี่ยงสูง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-ทำแผนขออนุมัติสั่งซื้อ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</a:tr>
              <a:tr h="627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6.เครื่องมือในหน่วยการกลางไม่พร้อมใช้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-มีการตรวจเช็คบำรุงรักษาตามแผนประจำปี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-เข้าซ่อมสายด่วน (30 นาที 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</a:tr>
              <a:tr h="627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7.ระบบห้องแยกไม่สามารถใช้งานได้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-มีการตรวจเช็คบำรุงรักษาตามแผนประจำปี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-เข้าซ่อมสายด่วน (30 นาที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3436" marR="434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1200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408430"/>
              </p:ext>
            </p:extLst>
          </p:nvPr>
        </p:nvGraphicFramePr>
        <p:xfrm>
          <a:off x="-3" y="520701"/>
          <a:ext cx="9144002" cy="5600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5572"/>
                <a:gridCol w="942895"/>
                <a:gridCol w="981482"/>
                <a:gridCol w="1094272"/>
                <a:gridCol w="2539781"/>
              </a:tblGrid>
              <a:tr h="1292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เหตุการณ์ความเสี่ยง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โอกาส (1</a:t>
                      </a:r>
                      <a:r>
                        <a:rPr lang="en-US" sz="1400">
                          <a:effectLst/>
                        </a:rPr>
                        <a:t>,2,3</a:t>
                      </a:r>
                      <a:r>
                        <a:rPr lang="th-TH" sz="14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ผลกระทบ (1</a:t>
                      </a:r>
                      <a:r>
                        <a:rPr lang="en-US" sz="1400">
                          <a:effectLst/>
                        </a:rPr>
                        <a:t>,2,3</a:t>
                      </a:r>
                      <a:r>
                        <a:rPr lang="th-TH" sz="14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ระดับความเสี่ยง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กิจกรรมควบคุมหรือมาตรฐานป้องกัน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12924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1. ส่งของ </a:t>
                      </a:r>
                      <a:r>
                        <a:rPr lang="en-US" sz="1400">
                          <a:effectLst/>
                        </a:rPr>
                        <a:t>Sterile / Re Sterile </a:t>
                      </a:r>
                      <a:r>
                        <a:rPr lang="th-TH" sz="1400">
                          <a:effectLst/>
                        </a:rPr>
                        <a:t>ผิดพลาดหน่วยงาน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ทบทวนการทำงานในหน่วยงาน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r>
                        <a:rPr lang="th-TH" sz="1400">
                          <a:effectLst/>
                        </a:rPr>
                        <a:t>ทำ </a:t>
                      </a:r>
                      <a:r>
                        <a:rPr lang="en-US" sz="1400">
                          <a:effectLst/>
                        </a:rPr>
                        <a:t>RCA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12924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2.</a:t>
                      </a:r>
                      <a:r>
                        <a:rPr lang="th-TH" sz="1600">
                          <a:effectLst/>
                        </a:rPr>
                        <a:t> </a:t>
                      </a:r>
                      <a:r>
                        <a:rPr lang="th-TH" sz="1400">
                          <a:effectLst/>
                        </a:rPr>
                        <a:t>ส่งของ </a:t>
                      </a:r>
                      <a:r>
                        <a:rPr lang="en-US" sz="1400">
                          <a:effectLst/>
                        </a:rPr>
                        <a:t>Sterile / Re Sterile </a:t>
                      </a:r>
                      <a:r>
                        <a:rPr lang="th-TH" sz="1400">
                          <a:effectLst/>
                        </a:rPr>
                        <a:t>ไม่ตรงเวลาที่กำหนด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-ทบทวนการทำงานในหน่วยงาน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r>
                        <a:rPr lang="th-TH" sz="1400">
                          <a:effectLst/>
                        </a:rPr>
                        <a:t>ทำ </a:t>
                      </a:r>
                      <a:r>
                        <a:rPr lang="en-US" sz="1400">
                          <a:effectLst/>
                        </a:rPr>
                        <a:t>RCA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1723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3.ผิดหมายฐานที่ </a:t>
                      </a:r>
                      <a:r>
                        <a:rPr lang="en-US" sz="1400">
                          <a:effectLst/>
                        </a:rPr>
                        <a:t>IC </a:t>
                      </a:r>
                      <a:r>
                        <a:rPr lang="th-TH" sz="1400">
                          <a:effectLst/>
                        </a:rPr>
                        <a:t>กำหนด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ความเสี่ยงปานกลาง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th-TH" sz="1400" dirty="0">
                          <a:effectLst/>
                        </a:rPr>
                        <a:t>เชิญ </a:t>
                      </a:r>
                      <a:r>
                        <a:rPr lang="en-US" sz="1400" dirty="0">
                          <a:effectLst/>
                        </a:rPr>
                        <a:t>IC </a:t>
                      </a:r>
                      <a:r>
                        <a:rPr lang="th-TH" sz="1400" dirty="0">
                          <a:effectLst/>
                        </a:rPr>
                        <a:t>เข้ามาอบรมวิธีการทำตามมาตรฐาน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-ทบทวนการทำงานในหน่วยงาน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496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0570" y="177619"/>
            <a:ext cx="593938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การตอบสนองต่อ 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 Safety Goals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II-1.2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(5)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433060"/>
              </p:ext>
            </p:extLst>
          </p:nvPr>
        </p:nvGraphicFramePr>
        <p:xfrm>
          <a:off x="296143" y="900345"/>
          <a:ext cx="8466160" cy="13264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551">
                  <a:extLst>
                    <a:ext uri="{9D8B030D-6E8A-4147-A177-3AD203B41FA5}">
                      <a16:colId xmlns:a16="http://schemas.microsoft.com/office/drawing/2014/main" xmlns="" val="1954842618"/>
                    </a:ext>
                  </a:extLst>
                </a:gridCol>
                <a:gridCol w="6256609">
                  <a:extLst>
                    <a:ext uri="{9D8B030D-6E8A-4147-A177-3AD203B41FA5}">
                      <a16:colId xmlns:a16="http://schemas.microsoft.com/office/drawing/2014/main" xmlns="" val="1428314982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สิ่งที่ปฏิบัติ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706924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S1.1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Surgical Safety Checklist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พันธ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กิจของหน่วยงานไม่เกี่ยวข้องกับการผู้ป่วยที่มารับบริการ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1963067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S1.2: SSI prevention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31902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S1.3: ERAS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587768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S1.4: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VTE prevention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0351856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S2: Safe anesthesia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5956935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S3: Safe operating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room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6066350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I1: Hand hygiene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4324206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I2.1 CAUTI prevention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7526648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I2.2: VAP prevention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8861705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I2.3: CLABSI prevention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6671650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I3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Isolation precaution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4696204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I4: Prevention &amp; control of MDRO spread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7683277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M1: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Safe from ADE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94064166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M2: Safe from med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0726326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M3: Med reconcile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41998674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M4: RDU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82077449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M5: Blood transfusion safety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9518800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P1: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Patient identification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233485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P2: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Communication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6341063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P3: Reduction of diagnostic errors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62417217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P4.1: Pressure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ulcer prevention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1652224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P4.2: Patient fall prevention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0619996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P5: Pain management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7781406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P6: Refer &amp; transfer safety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6453060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L1: Catheter, tube connection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infusion pump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292892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E1: Response to deteriorating patient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6198839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E2.1: Sepsis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50271846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E2.2: Acute coronary syndrome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144798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E2.3: Acute ischemic stroke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66466184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E2.4: Safe CPR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3146134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E3.1: PPH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4920701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E3.2: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Safe </a:t>
                      </a:r>
                      <a:r>
                        <a:rPr lang="en-US" sz="1400" b="0" baseline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labour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97926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E3.3 Birth asphyxia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48156738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E4: ER safety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8087384"/>
                  </a:ext>
                </a:extLst>
              </a:tr>
            </a:tbl>
          </a:graphicData>
        </a:graphic>
      </p:graphicFrame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224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570" y="163773"/>
            <a:ext cx="592899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การทบทวนในงานประจำ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I-4.1, II-1.1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(5), II-1.1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09419"/>
              </p:ext>
            </p:extLst>
          </p:nvPr>
        </p:nvGraphicFramePr>
        <p:xfrm>
          <a:off x="284269" y="896981"/>
          <a:ext cx="8466159" cy="5425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910">
                  <a:extLst>
                    <a:ext uri="{9D8B030D-6E8A-4147-A177-3AD203B41FA5}">
                      <a16:colId xmlns:a16="http://schemas.microsoft.com/office/drawing/2014/main" xmlns="" val="1092413832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xmlns="" val="3466923475"/>
                    </a:ext>
                  </a:extLst>
                </a:gridCol>
                <a:gridCol w="3893420">
                  <a:extLst>
                    <a:ext uri="{9D8B030D-6E8A-4147-A177-3AD203B41FA5}">
                      <a16:colId xmlns:a16="http://schemas.microsoft.com/office/drawing/2014/main" xmlns="" val="898912374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สิ่งที่ทบทวน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การออกแบบหรือปรับปรุง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4690298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1597297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ความบกพร่องในงานประจำวัน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3036855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ตัวส่งสัญญาณ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(trigger)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10505761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อุบัติการณ์สำคัญ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0980861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6761909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การใช้ทรัพยากร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8876910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7417676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คอขวด/การรอคอย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1086784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ประเด็นประสิทธิภาพอื่นๆ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2133338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0443032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ศักยภาพ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5941982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การปฏิบัติงานของคู่สัญญา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4763394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การบันทึก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45342189"/>
                  </a:ext>
                </a:extLst>
              </a:tr>
              <a:tr h="261659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KPI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ของหน่วยงาน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55024343"/>
                  </a:ext>
                </a:extLst>
              </a:tr>
            </a:tbl>
          </a:graphicData>
        </a:graphic>
      </p:graphicFrame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48578" y="171711"/>
            <a:ext cx="1776448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Improvement</a:t>
            </a:r>
          </a:p>
        </p:txBody>
      </p:sp>
    </p:spTree>
    <p:extLst>
      <p:ext uri="{BB962C8B-B14F-4D97-AF65-F5344CB8AC3E}">
        <p14:creationId xmlns:p14="http://schemas.microsoft.com/office/powerpoint/2010/main" val="2566147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0570" y="330023"/>
            <a:ext cx="539596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 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Concurrent Trigger Tools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II-1.1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42972"/>
              </p:ext>
            </p:extLst>
          </p:nvPr>
        </p:nvGraphicFramePr>
        <p:xfrm>
          <a:off x="296143" y="911231"/>
          <a:ext cx="8466160" cy="545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551">
                  <a:extLst>
                    <a:ext uri="{9D8B030D-6E8A-4147-A177-3AD203B41FA5}">
                      <a16:colId xmlns:a16="http://schemas.microsoft.com/office/drawing/2014/main" xmlns="" val="1954842618"/>
                    </a:ext>
                  </a:extLst>
                </a:gridCol>
                <a:gridCol w="6256609">
                  <a:extLst>
                    <a:ext uri="{9D8B030D-6E8A-4147-A177-3AD203B41FA5}">
                      <a16:colId xmlns:a16="http://schemas.microsoft.com/office/drawing/2014/main" xmlns="" val="1428314982"/>
                    </a:ext>
                  </a:extLst>
                </a:gridCol>
              </a:tblGrid>
              <a:tr h="3050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Triggers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ผลการทบทวนและตัวอย่างการปรับปรุง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7069242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Lab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blood culture, PTT&gt;100, INR&gt;6, glucose&lt;50, 2x rising BUN)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4696204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Pharmacy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K, Benadryl, Naloxone, Flumazenil, anti-emetic admin)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7683277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(change in proc., intra-op X-ray, intra or post-op death, organ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inj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/removal)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94064166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(intubation/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reintubation/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BiPAP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use, X-ray in RR)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07263263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ICU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(post-op ICU admission, use of post-op ventilator &gt;24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hrs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41998674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(instrumented delivery)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82077449"/>
                  </a:ext>
                </a:extLst>
              </a:tr>
              <a:tr h="305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Blood bank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9518800"/>
                  </a:ext>
                </a:extLst>
              </a:tr>
            </a:tbl>
          </a:graphicData>
        </a:graphic>
      </p:graphicFrame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78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0570" y="163773"/>
            <a:ext cx="172835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ขอบเขตบริการ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51973"/>
              </p:ext>
            </p:extLst>
          </p:nvPr>
        </p:nvGraphicFramePr>
        <p:xfrm>
          <a:off x="127271" y="693089"/>
          <a:ext cx="8466159" cy="412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587">
                  <a:extLst>
                    <a:ext uri="{9D8B030D-6E8A-4147-A177-3AD203B41FA5}">
                      <a16:colId xmlns:a16="http://schemas.microsoft.com/office/drawing/2014/main" xmlns="" val="1092413832"/>
                    </a:ext>
                  </a:extLst>
                </a:gridCol>
                <a:gridCol w="6564572">
                  <a:extLst>
                    <a:ext uri="{9D8B030D-6E8A-4147-A177-3AD203B41FA5}">
                      <a16:colId xmlns:a16="http://schemas.microsoft.com/office/drawing/2014/main" xmlns="" val="3466923475"/>
                    </a:ext>
                  </a:extLst>
                </a:gridCol>
              </a:tblGrid>
              <a:tr h="3790011"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ครอบคลุม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ให้บริการกับทุกหน่วยงานในโรงพยาบาล  โรงพยาบาลชุมชน  หน่วยบริการปฐมภูมิ  (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PCU)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บ้านพักราชการ โดยแบ่งเป็นงานเครื่องมือแพทย์  อาคารสิ่งก่อสร้าง  ระบบสาธารณูปโภค  สาธารณูปการ  ภายในเวลาราชการ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1.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ให้บริการบำรุงรักษา/ทดสอบ  ครุภัณฑ์  อาคารสิ่งก่อสร้าง  ให้อยู่ในสภาพพร้อมใช้ได้มาตรฐาน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lvl="0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2.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ซ่อมแซมอ าคารสิ่งก่อสร้างและเครื่องมืออุปกรณ์ที่ชำรุดอย่างรวดเร็ว  และได้มาตรฐาน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lvl="0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3.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ปรับปรุงอาคารสิ่งก่อสร้างให้สนองต่อความต้องการของผู้ใช้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lvl="0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4.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ควบคุม  กำกับ  ตรวจสอบ  การทำงานผู้รับจ้างเอกชน  เช่น  การทำงานจ้าง  หรือการตรวจเช็คบำรุงรักษาในระยะเวลารับประกัน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lvl="0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5.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บริการศูนย์สำรองเครื่องมือแพทย์ตามมาตรฐาน เช่น  เครื่อง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Infusion Pump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, </a:t>
                      </a:r>
                      <a:r>
                        <a:rPr lang="th-TH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Syring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e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Pump, Respirator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,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Monitor, High Flow,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O2 sat ,NIBP</a:t>
                      </a:r>
                    </a:p>
                    <a:p>
                      <a:pPr lvl="0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6.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บริการสำรอง โทรศัพท์  พัดลม  มอเตอร์พัดลมเครื่องปรับอากาศ 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lvl="0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7.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ออกแบบ/ประมาณการ และควบคุมงานก่อสร้าง ให้คำปรึกษาด้านการก่อสร้าง/ปรับปรุง/ต่อเติมและการใช้อุปกรณ์อย่างถูกต้อง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lvl="0"/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8.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กำหนดคุณลักษณะเฉพาะของเครื่องมือทางการแพทย์และเครื่องมือ/ระบบสนับสนุน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โดยนอกเวลาราชการจะให้บริการซ่อมแซม อาคารสิ่งก่อสร้าง  และเครื่องมือ  อุปกรณ์ที่ชำรุดเฉพาะภายในโรงพยาบาล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algn="l"/>
                      <a:endParaRPr lang="th-TH" sz="1600" b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3036855"/>
                  </a:ext>
                </a:extLst>
              </a:tr>
              <a:tr h="299444"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ไม่ครอบคลุม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1.นอกเวลาราชการ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10505761"/>
                  </a:ext>
                </a:extLst>
              </a:tr>
            </a:tbl>
          </a:graphicData>
        </a:graphic>
      </p:graphicFrame>
      <p:sp>
        <p:nvSpPr>
          <p:cNvPr id="8" name="Action Button: Beginning 7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916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7373" y="0"/>
            <a:ext cx="390363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 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(Innovation)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I-6.1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876379"/>
              </p:ext>
            </p:extLst>
          </p:nvPr>
        </p:nvGraphicFramePr>
        <p:xfrm>
          <a:off x="339847" y="481377"/>
          <a:ext cx="8258683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287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5391396">
                  <a:extLst>
                    <a:ext uri="{9D8B030D-6E8A-4147-A177-3AD203B41FA5}">
                      <a16:colId xmlns:a16="http://schemas.microsoft.com/office/drawing/2014/main" xmlns="" val="3395438809"/>
                    </a:ext>
                  </a:extLst>
                </a:gridCol>
              </a:tblGrid>
              <a:tr h="29404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พันธกิจ/บริการ/กลุ่มผู้ป่วย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นวัตกรรม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545532"/>
                  </a:ext>
                </a:extLst>
              </a:tr>
              <a:tr h="274320">
                <a:tc rowSpan="4"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ให้บริการบำรุงรักษา  ทดสอบ และปรับปรุงซ่อมแซมเครื่องมือ/อุปกรณ์ และอาคาร/สิ่งก่อสร้างให้พร้อมใช้ได้มาตรฐานรวดเร็ว  ปลอดภัยและผู้รับบริการพึงพอใจ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รับผิดชอบจัดทำมาสเตอร์แปลนของ รพ.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จัดการระบบงานสนับสนุนทางวิศวกรรม ให้พอเพียง พร้อมใช้ ได้มาตรฐาน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การน้ำพลังงานทดแทนมาใช้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5589755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การผลิตน้ำประปาใช้ในโรงพยาบาล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023536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การน้ำโปรแกรมบริหารจัดการอาคาร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Bems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มาใช้งาน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1719815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การปรับเปลี่ยนอุปกรณ์ประหยัดพลังงาน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0349149"/>
                  </a:ext>
                </a:extLst>
              </a:tr>
            </a:tbl>
          </a:graphicData>
        </a:graphic>
      </p:graphicFrame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832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00262"/>
              </p:ext>
            </p:extLst>
          </p:nvPr>
        </p:nvGraphicFramePr>
        <p:xfrm>
          <a:off x="428746" y="715280"/>
          <a:ext cx="8258683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595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4037610">
                  <a:extLst>
                    <a:ext uri="{9D8B030D-6E8A-4147-A177-3AD203B41FA5}">
                      <a16:colId xmlns:a16="http://schemas.microsoft.com/office/drawing/2014/main" xmlns="" val="2442074641"/>
                    </a:ext>
                  </a:extLst>
                </a:gridCol>
                <a:gridCol w="2907478">
                  <a:extLst>
                    <a:ext uri="{9D8B030D-6E8A-4147-A177-3AD203B41FA5}">
                      <a16:colId xmlns:a16="http://schemas.microsoft.com/office/drawing/2014/main" xmlns="" val="3395438809"/>
                    </a:ext>
                  </a:extLst>
                </a:gridCol>
              </a:tblGrid>
              <a:tr h="29404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เริ่มตั้งแต่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การปรับเปลี่ยนวิธีการทำงานที่ยังใช้จนถึงปัจจุบัน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5455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การลดขั้นตอนการจัดหาอะไหล่ด้วยวิธีการจัดทำสัญญาจัดซื้อจัดขาย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-ลดระยะเวลารออะไหล่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-ตอบสนองเข็มมุง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ใน 5 ด้านของ รพ.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558975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2563</a:t>
                      </a:r>
                    </a:p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การวิเคราะห์งานซ่อมเพื่อหา</a:t>
                      </a: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ปริมาณงานซ่อมสูงสุดในแต่ละชนิด ครุภัณฑ์และสิ่งก่อสร้าง เพื่อนำมาหาวิธีลดใบงานซ่อมด้วยการทำงานบำรุงรักษาเชิงแก้ไขปรับปรุง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-จำนวนใบซ่อมลดลง</a:t>
                      </a:r>
                    </a:p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-ช่างทราบปริมาณงานซ่อมสูงสุดแต่ละชนิด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023536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2563</a:t>
                      </a:r>
                    </a:p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จัดทำศูนย์สำรองแบบไม่มีเจ้าหน้าที่ประจำ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-ลดทรัพยากรบุคคล</a:t>
                      </a:r>
                    </a:p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-ทำงานร่วมกับหอผู้ป่วย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17198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2563</a:t>
                      </a:r>
                    </a:p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การนำ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QR code </a:t>
                      </a:r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มาใช้ในการบันทึกบำรุงรักษาลงใน</a:t>
                      </a: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Google Doc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-ตอบสนองเข็มมุง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ใน 5 ด้านของ รพ.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034914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2563</a:t>
                      </a:r>
                    </a:p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การจัดตั้งระบบขนส่ง </a:t>
                      </a:r>
                      <a:r>
                        <a:rPr lang="th-TH" sz="1400" b="1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โฮง</a:t>
                      </a:r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ยาไทย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-ลดการใช้ทรัพยากรบุคคล</a:t>
                      </a:r>
                    </a:p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-ลดการใช้พลังงาน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2563</a:t>
                      </a:r>
                    </a:p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การคำนวณการใช้งานเครื่องมือ</a:t>
                      </a: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ในศูนย์สำรอง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-ตอบโจทย์ความพอเพียง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2563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การสแกน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Code</a:t>
                      </a: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การใช้เครื่องมือในศูนย์สำรอง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-การทราบปริมาณการใช้</a:t>
                      </a:r>
                    </a:p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-ติดตามสถานที่การใช้งานชองเครื่อง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3"/>
          <p:cNvSpPr txBox="1"/>
          <p:nvPr/>
        </p:nvSpPr>
        <p:spPr>
          <a:xfrm>
            <a:off x="741242" y="95861"/>
            <a:ext cx="763369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การพัฒนาคุณภาพ 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(Quality Improvement)</a:t>
            </a:r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I-6.1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(3), II-1.1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(9)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3667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0456" y="236551"/>
            <a:ext cx="852182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แผนการพัฒนาคุณภาพ (ที่กำลังดำเนินการหรือมีแผนจะดำเนินการ)</a:t>
            </a:r>
            <a:r>
              <a:rPr lang="en-US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II-1.1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(8)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60230"/>
              </p:ext>
            </p:extLst>
          </p:nvPr>
        </p:nvGraphicFramePr>
        <p:xfrm>
          <a:off x="325200" y="862377"/>
          <a:ext cx="8437103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232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5507871">
                  <a:extLst>
                    <a:ext uri="{9D8B030D-6E8A-4147-A177-3AD203B41FA5}">
                      <a16:colId xmlns:a16="http://schemas.microsoft.com/office/drawing/2014/main" xmlns="" val="3395438809"/>
                    </a:ext>
                  </a:extLst>
                </a:gridCol>
              </a:tblGrid>
              <a:tr h="294041">
                <a:tc>
                  <a:txBody>
                    <a:bodyPr/>
                    <a:lstStyle/>
                    <a:p>
                      <a:pPr algn="ctr"/>
                      <a:r>
                        <a:rPr lang="th-TH" sz="1600" b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แผน/โครงการ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ความก้าวหน้า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5455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พัฒนาโปรแกรมบริหารงานซ่อม และการจัดการ บริการยืม/คืนเครื่องมือแพทย์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H SarabunPSK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H SarabunPSK"/>
                        </a:rPr>
                        <a:t>ร่วมกับหน่วยงาน เพื่อพัฒนาโปรแกรม เพื่อให้สามารถปฏิบัติงานได้ตามเป้าหมายทุกระบบงาน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558975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พัฒนาระบบก๊าซทางการแพทย์ให้มีประสิทธิภาพ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H SarabunPSK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H SarabunPSK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023536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ทำแผนทาสีภายในนอกอาคารภายในโรงพยาบาลสิ่งแวดล้อมเพื่อการเยียวยา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17198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 โครงการประหยัดพลังงานโดยใช้พลังงานทางเลือกพัฒนาพลังงานแสงอาทิตย์มาใช้ในระบบไฟส่องสว่างและระบบ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grid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ในโรงพยาบาลขนาดไม่ต่ำกว่า 1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034914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มีแผนความร่วมมือระหว่างกองวิศวกรรมการแพทย์, 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สบส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และ รพ.ชร. ในโครงการศูนย์เครื่องมือแพทย์ต้นแบบของประเทศ ,การตรวจสอบประกันคุณภาพเครื่องมือแพทย์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ชนิด และการตรวจวิศวกรรมความปลอดภัย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306135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 พัฒนาระบบน้ำประปาให้ได้คุณภาพยิ่งขึ้น และเพิ่มศักยภาพในการสำรอง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040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26540"/>
              </p:ext>
            </p:extLst>
          </p:nvPr>
        </p:nvGraphicFramePr>
        <p:xfrm>
          <a:off x="577850" y="695325"/>
          <a:ext cx="8437103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232"/>
                <a:gridCol w="5507871"/>
              </a:tblGrid>
              <a:tr h="294041">
                <a:tc>
                  <a:txBody>
                    <a:bodyPr/>
                    <a:lstStyle/>
                    <a:p>
                      <a:pPr algn="ctr"/>
                      <a:r>
                        <a:rPr lang="th-TH" sz="1600" b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แผน/โครงการ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ความก้าวหน้า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เป็นศูนย์สำรองเครื่องมือแพทย์ตัวอย่างในรพ.ของรัฐบาลระดับประเทศ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H SarabunPSK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H SarabunPSK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พัฒนาระบบโปรแกรมบริหารจัดการเครื่องมือแพทย์ แบบ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web </a:t>
                      </a:r>
                    </a:p>
                    <a:p>
                      <a:pPr algn="l"/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H SarabunPSK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H SarabunPSK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โครงการต่างๆของกลุ่มงาน ในแผนยุทธศาสตร์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โครงการ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H SarabunPSK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H SarabunPSK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พัฒนาบุคลากรช่างโดยมีแผนการจัดอบรมวิชาการภายนอกตามสาขา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H SarabunPSK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H SarabunPSK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0985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301" y="332751"/>
            <a:ext cx="495680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สรุปผลลัพธ์การบรรลุเป้าหมายที่โดดเด่น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 IV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578726"/>
              </p:ext>
            </p:extLst>
          </p:nvPr>
        </p:nvGraphicFramePr>
        <p:xfrm>
          <a:off x="315301" y="968339"/>
          <a:ext cx="861689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899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1795809">
                  <a:extLst>
                    <a:ext uri="{9D8B030D-6E8A-4147-A177-3AD203B41FA5}">
                      <a16:colId xmlns:a16="http://schemas.microsoft.com/office/drawing/2014/main" xmlns="" val="3395438809"/>
                    </a:ext>
                  </a:extLst>
                </a:gridCol>
                <a:gridCol w="4393190">
                  <a:extLst>
                    <a:ext uri="{9D8B030D-6E8A-4147-A177-3AD203B41FA5}">
                      <a16:colId xmlns:a16="http://schemas.microsoft.com/office/drawing/2014/main" xmlns="" val="2289548680"/>
                    </a:ext>
                  </a:extLst>
                </a:gridCol>
              </a:tblGrid>
              <a:tr h="29404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 (และการเปรียบเทียบ ถ้ามี)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5455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การผลิตน้ำประปา 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เพื่อเป็นระบบสำรองใช้ในโรงพยาบาล ลดค่าใช้จ่ายมากกว่า 2 แสนบาท/เดือน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sz="14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17198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นว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ตก</a:t>
                      </a:r>
                      <a:r>
                        <a:rPr lang="th-TH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รรม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3R 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Reuse,Reduce,Recycle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ประดิษฐ์หลอดไฟ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จากวัสดุเหลือใช้ และพลังงานแสงอาทิตย์มาใช้ ในจุดต่างๆเช่น ทางเดิน </a:t>
                      </a:r>
                      <a:r>
                        <a:rPr lang="th-TH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สนง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.ช่าง,ทางเดินรอบอาคารสมเด็จย่า,ลานเอนกประสงค์ ได้รับใบประกาศจากองค์การบริหารจัดการคาร์บอน</a:t>
                      </a:r>
                      <a:r>
                        <a:rPr lang="th-TH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ฟุตป</a:t>
                      </a:r>
                      <a:r>
                        <a:rPr lang="th-TH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ริ้น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034914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โปรแกรมบริหารจัดการพลังงานไฟฟ้าสามารถมอนิเตอร์การใช้พลังงานผ่านจากหม้อแปลงจำนวน 17 ลูก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306135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โปรแกรมบริหารจัดการประจำอาคาร 14 อาคาร (ติดตั้งแล้ว 7 อาคาร)โดยกระทรวงพลังงาน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ติดตามการใช้พลังงานของอาคารบน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web page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74099" y="332751"/>
            <a:ext cx="2658100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Performance/Results</a:t>
            </a:r>
          </a:p>
        </p:txBody>
      </p:sp>
    </p:spTree>
    <p:extLst>
      <p:ext uri="{BB962C8B-B14F-4D97-AF65-F5344CB8AC3E}">
        <p14:creationId xmlns:p14="http://schemas.microsoft.com/office/powerpoint/2010/main" val="40496589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301" y="332751"/>
            <a:ext cx="438286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ผลลัพธ์ตามแผนกลยุทธ์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I-2.2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(5), IV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5301" y="807522"/>
            <a:ext cx="870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นำเสนอผลลัพธ์ในลักษณะของกราฟหรือตาราง พร้อมทั้งระบุ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ในแต่ละช่วงเวลา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6096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301" y="332751"/>
            <a:ext cx="525105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ผลลัพธ์ตามเป้าหมายของหน่วย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I-4.1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(1), IV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5301" y="807522"/>
            <a:ext cx="870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นำเสนอผลลัพธ์ในลักษณะของกราฟหรือตาราง พร้อมทั้งระบุ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ในแต่ละช่วงเวลา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234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301" y="332751"/>
            <a:ext cx="732598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ผลลัพธ์ที่ใช้ควบคุมกระบวนการ/ติดตามงานประจำวัน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I-6.1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(1), IV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5301" y="807522"/>
            <a:ext cx="870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นำเสนอผลลัพธ์ในลักษณะของกราฟหรือตาราง พร้อมทั้งระบุ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ในแต่ละช่วงเวลา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545701"/>
              </p:ext>
            </p:extLst>
          </p:nvPr>
        </p:nvGraphicFramePr>
        <p:xfrm>
          <a:off x="298450" y="479425"/>
          <a:ext cx="846615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587"/>
                <a:gridCol w="6564572"/>
              </a:tblGrid>
              <a:tr h="1318952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ลักษณะสำคัญของผู้รับบริการ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ความต้องการของผู้รับบริการภายนอก</a:t>
                      </a:r>
                    </a:p>
                    <a:p>
                      <a:pPr algn="l"/>
                      <a:r>
                        <a:rPr lang="th-TH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1.ผู้ป่วย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ต้องการ</a:t>
                      </a:r>
                    </a:p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บริการถูกต้อง  รวดเร็ว</a:t>
                      </a:r>
                    </a:p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ต้องการเครื่องมือ/ระบบงานสนับสนุนถูกต้อง ปลอดภัย ทันสมัย ได้มาตรฐานวิศวกรรม</a:t>
                      </a:r>
                    </a:p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อาคาร โครงสร้างพื้นฐานปลอดภัยได้มาตรฐานตามหลักวิศวกรรม</a:t>
                      </a:r>
                    </a:p>
                    <a:p>
                      <a:pPr algn="l"/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  <a:p>
                      <a:pPr algn="l"/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  <a:p>
                      <a:pPr algn="l"/>
                      <a:r>
                        <a:rPr lang="th-TH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2.ผู้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มาติดต่อ  เช่น หน่วยงานทางราชการ บริษัท  ห้างร้าน  ต้องการ</a:t>
                      </a:r>
                    </a:p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การประสานงาน อัธยาศัยไมตรีที่ดี</a:t>
                      </a:r>
                    </a:p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ความถูกต้อง  รวดเร็ว  ของข้อมูล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ความสะดวกในการติดต่อประสานงาน/การรับ – ส่งของความต้องการของผู้ร่วมงานในโรงพยาบาล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1.	หอผู้ป่วยต้องการ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ต้องการบริการที่ปลอดภัย  ได้มาตรฐานวิศวกรรม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งานซ่อมบำรุง  รวดเร็ว  ใช้งานได้ดี  ปลอดภัย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บริการสุภาพ  ยิ้มแย้มแจ่มใส  ประหยัด และ ไม่สร้างผลกระทบตามมา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ความทันสมัย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ความสะดวกในการติดต่อสื่อสารและให้ข้อมูลข่าวสารเป็นระยะ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การมีส่วนร่วมในกิจกรรมที่เกี่ยวข้อง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2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.  บ้านพัก/ผู้พักอาศัยในโรงพยาบาลต้องการ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ต้องการบริการที่ปลอดภัย  ได้มาตรฐานวิศวกรรม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งานซ่อมบำรุง  รวดเร็ว  ใช้งานได้ดี  ปลอดภัย </a:t>
                      </a:r>
                      <a:endParaRPr lang="th-TH" sz="16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-  ความสะดวกในการติดต่อสื่อสาร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th-TH" sz="1600" b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76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2295"/>
              </p:ext>
            </p:extLst>
          </p:nvPr>
        </p:nvGraphicFramePr>
        <p:xfrm>
          <a:off x="0" y="437447"/>
          <a:ext cx="8466160" cy="7999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496">
                  <a:extLst>
                    <a:ext uri="{9D8B030D-6E8A-4147-A177-3AD203B41FA5}">
                      <a16:colId xmlns:a16="http://schemas.microsoft.com/office/drawing/2014/main" xmlns="" val="1010274105"/>
                    </a:ext>
                  </a:extLst>
                </a:gridCol>
                <a:gridCol w="5048689">
                  <a:extLst>
                    <a:ext uri="{9D8B030D-6E8A-4147-A177-3AD203B41FA5}">
                      <a16:colId xmlns:a16="http://schemas.microsoft.com/office/drawing/2014/main" xmlns="" val="3395438809"/>
                    </a:ext>
                  </a:extLst>
                </a:gridCol>
                <a:gridCol w="1998975">
                  <a:extLst>
                    <a:ext uri="{9D8B030D-6E8A-4147-A177-3AD203B41FA5}">
                      <a16:colId xmlns:a16="http://schemas.microsoft.com/office/drawing/2014/main" xmlns="" val="2289548680"/>
                    </a:ext>
                  </a:extLst>
                </a:gridCol>
              </a:tblGrid>
              <a:tr h="413154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ทรัพยากร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ศักยภาพ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ข้อจำกัด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545532"/>
                  </a:ext>
                </a:extLst>
              </a:tr>
              <a:tr h="564464">
                <a:tc>
                  <a:txBody>
                    <a:bodyPr/>
                    <a:lstStyle/>
                    <a:p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เครื่องมือ เทคโนโลยี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เครื่องเช็คสัญญาโทรศัพท์/เช็ค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  1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ตัว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เครื่องเลียนแบบสัญญาณไฟฟ้าหัวใจ  1  เครื่อง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เครื่องวิเคราะห์อัตราการไหลของสารละลาย 1  เครื่อง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เครื่องวิเคราะห์สัญญาณความอิ่มตัว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O2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ในเลือด 1  เครื่อง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เครื่องวัดอุณหภูมิดิจิตอล  1  เครื่อง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เครื่องวัดแรงดันดิจิตอล  1  เครื่อง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เครื่องวัดพลังงาน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Defibrillator  1 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เครื่อง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เครื่องวัดทดสอบเครื่องวัดความดันโลหิต  1  เครื่อง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เค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รี่องวัดความเร็วรอบของเครื่องปั่นเลือด 1 เครื่อง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เครื่องวัดความเข้มแสง 1 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เครือง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เครื่องวัดกระแส แรงดันดิจิตอล 2 เครื่อง(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Clamp Meter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เครื่องมัล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ติมิเตอร์เข็ม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เครื่อง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เครื่องมือวิเคราะห์คุณภาพน้ำ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เครื่องวิเคราะห์เก็บข้อมูลพลังงานไฟฟ้าแบบออนไลน์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ระบบควบคุมการทำงานเครื่องปรับอากาศออนไลน์ (504 เครื่อง)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0349149"/>
                  </a:ext>
                </a:extLst>
              </a:tr>
              <a:tr h="901427">
                <a:tc>
                  <a:txBody>
                    <a:bodyPr/>
                    <a:lstStyle/>
                    <a:p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สถานที่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กลุ่มงานโครงสร้างพื้นฐานและวิศวกรรม อาคารจ่ายกลางชั้น 3 / โรง</a:t>
                      </a:r>
                      <a:r>
                        <a:rPr lang="th-TH" sz="1400" b="0" baseline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ปฎิบัติ</a:t>
                      </a: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 / ศูนย์สำรองเครื่องมือ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แพทย์ / อาคารจ่ายกลางชั้น 1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3061358"/>
                  </a:ext>
                </a:extLst>
              </a:tr>
              <a:tr h="2478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บุคลากร</a:t>
                      </a:r>
                    </a:p>
                    <a:p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ข้าราชการ 4 (นายช่างเทคนิคชำนาญงาน 3 นักวิชาการ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สาธารณสุขปฏิบัติการ </a:t>
                      </a: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1 )</a:t>
                      </a:r>
                    </a:p>
                    <a:p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พนักงานราชการ 7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(วิศวกร 2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ช่างเทคนิค 4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นักวิชาการสาธารณสุข 1 )</a:t>
                      </a:r>
                    </a:p>
                    <a:p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พนักงานกระทรวง (ช่างปีมือทั่วไป 1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นายช่างเทคนิค 20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ผู้ช่วยช่างทั่วไป 5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ธุรการ 2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พนักงานประจำตึก 1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พนักงานบัตรรายงานโรค 1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พนักงานช่วยเหลือคนไข้ 2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พนักงานเปล 2 )</a:t>
                      </a:r>
                    </a:p>
                    <a:p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ลูกจ้างรายวัน (นายช่างเทคนิค 1)</a:t>
                      </a:r>
                    </a:p>
                    <a:p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ลูกจ้างประจำ (ช่างฝีมือทั่วไป 2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พนักงานช่วยเหลือคนไข้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พนักงานขับรถ 1 )</a:t>
                      </a:r>
                    </a:p>
                    <a:p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3"/>
          <p:cNvSpPr txBox="1"/>
          <p:nvPr/>
        </p:nvSpPr>
        <p:spPr>
          <a:xfrm>
            <a:off x="0" y="0"/>
            <a:ext cx="573586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ทรัพยากร (ผู้ปฏิบัติงาน เครื่องมือ เทคโนโลยี สถานที่) </a:t>
            </a:r>
          </a:p>
        </p:txBody>
      </p:sp>
    </p:spTree>
    <p:extLst>
      <p:ext uri="{BB962C8B-B14F-4D97-AF65-F5344CB8AC3E}">
        <p14:creationId xmlns:p14="http://schemas.microsoft.com/office/powerpoint/2010/main" val="41116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094" y="274875"/>
            <a:ext cx="220124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ปริมาณงานที่สำคัญ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15301" y="779729"/>
          <a:ext cx="8447002" cy="4621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9821">
                  <a:extLst>
                    <a:ext uri="{9D8B030D-6E8A-4147-A177-3AD203B41FA5}">
                      <a16:colId xmlns="" xmlns:a16="http://schemas.microsoft.com/office/drawing/2014/main" val="2250190506"/>
                    </a:ext>
                  </a:extLst>
                </a:gridCol>
                <a:gridCol w="4297181">
                  <a:extLst>
                    <a:ext uri="{9D8B030D-6E8A-4147-A177-3AD203B41FA5}">
                      <a16:colId xmlns="" xmlns:a16="http://schemas.microsoft.com/office/drawing/2014/main" val="3706185502"/>
                    </a:ext>
                  </a:extLst>
                </a:gridCol>
              </a:tblGrid>
              <a:tr h="80776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งานสำคัญ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งาน/ปี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9550381"/>
                  </a:ext>
                </a:extLst>
              </a:tr>
              <a:tr h="7757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งานบำรุงรักษาเชิงแก้ไข</a:t>
                      </a:r>
                      <a:r>
                        <a:rPr lang="th-TH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ปรับปรุง</a:t>
                      </a:r>
                      <a:r>
                        <a:rPr lang="en-US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/>
                      </a:r>
                      <a:br>
                        <a:rPr lang="en-US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</a:br>
                      <a:r>
                        <a:rPr lang="th-TH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</a:t>
                      </a:r>
                      <a:r>
                        <a:rPr lang="en-US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CM</a:t>
                      </a:r>
                      <a:r>
                        <a:rPr lang="th-TH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en-US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:</a:t>
                      </a:r>
                      <a:r>
                        <a:rPr lang="en-US" sz="18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Corrective Maintenance</a:t>
                      </a:r>
                      <a:r>
                        <a:rPr lang="th-TH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)</a:t>
                      </a:r>
                      <a:endParaRPr lang="en-US" sz="1800" b="1" u="none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th-TH" sz="1400" b="1" u="none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ช่างเข้าดำเนินการเอง ประมาณ 14 คน  การดำเนินการ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88 ครั้ง/ปี  </a:t>
                      </a:r>
                      <a:b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</a:br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มีทั้งหมด 12 อาคาร  44 หน่วยงาน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 </a:t>
                      </a:r>
                      <a:endParaRPr lang="th-TH" sz="1800" b="0" dirty="0" smtClean="0">
                        <a:solidFill>
                          <a:schemeClr val="tx1"/>
                        </a:solidFill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2058393"/>
                  </a:ext>
                </a:extLst>
              </a:tr>
              <a:tr h="574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งานควบคุมระบบผลิตน้ำประปาใต้ผิวดิน</a:t>
                      </a:r>
                      <a:endParaRPr lang="en-US" sz="1800" b="1" u="none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ช่างควบคุมระบบผลิต 1 คน การดำเนินการ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261วัน / ปี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3314845"/>
                  </a:ext>
                </a:extLst>
              </a:tr>
              <a:tr h="11929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งานอนุรักษ์พลังงาน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การจัดเก็บข้อมูลการใช้พลังงานและสาธารณูปโภค</a:t>
                      </a:r>
                      <a:r>
                        <a:rPr lang="th-TH" sz="1800" b="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24 ครั้ง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/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ปี</a:t>
                      </a:r>
                      <a:b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</a:br>
                      <a:r>
                        <a:rPr lang="th-TH" sz="1800" b="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นำเสนอ จัดทำ มาตรการ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/</a:t>
                      </a:r>
                      <a:r>
                        <a:rPr lang="th-TH" sz="1800" b="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โครงการประหยัดพลังงาน 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1 ครั้ง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/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ปี</a:t>
                      </a:r>
                      <a:b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</a:br>
                      <a:r>
                        <a:rPr lang="th-TH" sz="1800" b="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จัดทำรายงานอนุรักษ์พลังงาน ประจำปี 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1 ครั้ง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/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ปี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96001836"/>
                  </a:ext>
                </a:extLst>
              </a:tr>
              <a:tr h="11929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ออกแบบ เขียนแบบ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D/3D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ประมาณราคากลาง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ควบคุม ตรวจสอบ งานก่อสร้าง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งานปรับปรุง สิ่งก่อสร้าง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ออกแบบ เขียนแบบ ประมาณการ 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58,24,34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งาน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/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ปี (ย้อนหลัง3ปี)</a:t>
                      </a:r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/>
                      </a:r>
                      <a:b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</a:br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ควบคุมงานก่อสร้าง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30,16,21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งาน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/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ปี (ย้อนหลัง3ปี)</a:t>
                      </a:r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/>
                      </a:r>
                      <a:b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</a:br>
                      <a:endParaRPr lang="en-US" sz="1800" b="0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64625686"/>
                  </a:ext>
                </a:extLst>
              </a:tr>
            </a:tbl>
          </a:graphicData>
        </a:graphic>
      </p:graphicFrame>
      <p:sp>
        <p:nvSpPr>
          <p:cNvPr id="8" name="Action Button: Beginning 7">
            <a:hlinkClick r:id="" action="ppaction://hlinkshowjump?jump=firstslide" highlightClick="1"/>
          </p:cNvPr>
          <p:cNvSpPr/>
          <p:nvPr/>
        </p:nvSpPr>
        <p:spPr>
          <a:xfrm>
            <a:off x="8762303" y="6544316"/>
            <a:ext cx="339792" cy="28500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122034"/>
              </p:ext>
            </p:extLst>
          </p:nvPr>
        </p:nvGraphicFramePr>
        <p:xfrm>
          <a:off x="292100" y="1276350"/>
          <a:ext cx="3949701" cy="4234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617"/>
                <a:gridCol w="827345"/>
                <a:gridCol w="786136"/>
                <a:gridCol w="633981"/>
                <a:gridCol w="60862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</a:rPr>
                        <a:t>ภาระงาน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อาคาร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สถานที่เก็บ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เวลา/นาที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</a:rPr>
                        <a:t>ครั้ง/วัน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เฉลิมพระเกียติ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ศช.2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ICU-MED1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ccu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อญ.1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อญ.2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68ปี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opd</a:t>
                      </a:r>
                      <a:r>
                        <a:rPr lang="th-TH" sz="1400" u="none" strike="noStrike">
                          <a:effectLst/>
                        </a:rPr>
                        <a:t>เด็ก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</a:t>
                      </a:r>
                      <a:r>
                        <a:rPr lang="th-TH" sz="1400" u="none" strike="noStrike">
                          <a:effectLst/>
                        </a:rPr>
                        <a:t>เด็ก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เด็ก1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เด็ก3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พิเศษเด็ก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สูติกรรม2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อายุรกรรม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อายุรกรรมบน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อายุรกรรมล่าง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ไตเทียม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ไตเทียมบน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ไตเทียมล่าง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ศัลยกรรม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ศ.ประสาท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ศ.ยูโร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</a:rPr>
                        <a:t>ศ.หญิง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64753"/>
              </p:ext>
            </p:extLst>
          </p:nvPr>
        </p:nvGraphicFramePr>
        <p:xfrm>
          <a:off x="4584700" y="1270000"/>
          <a:ext cx="3949701" cy="5107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617"/>
                <a:gridCol w="827345"/>
                <a:gridCol w="786136"/>
                <a:gridCol w="633981"/>
                <a:gridCol w="60862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</a:rPr>
                        <a:t>เก็บผ้าสกปรก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ผ่าตัดเก่า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</a:rPr>
                        <a:t>ผ่าตัดเก่าชั้นสอง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สูติกรรม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opd</a:t>
                      </a:r>
                      <a:r>
                        <a:rPr lang="th-TH" sz="1400" u="none" strike="noStrike">
                          <a:effectLst/>
                        </a:rPr>
                        <a:t>สูติกรรม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ห้องคอลด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ผ่าตัดหมัน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นรีเวช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สูติกรรม1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เด็ก2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nicu1-2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14ชั้นอุบัติเหตุ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สังเกตุอาการ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ผ่าตัดช้น3-4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icuburn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icuturama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icunewro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กระดูก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พิเศษ13-14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50ปี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ห้องผ่าตัดเล็ก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ห้องฉีดยาทำแผล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รังสี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เอ็กซเรย์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icu-s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3113960" y="487918"/>
            <a:ext cx="2839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th-TH" b="1" dirty="0">
                <a:solidFill>
                  <a:schemeClr val="dk1"/>
                </a:solidFill>
              </a:rPr>
              <a:t>งานระบบขนส่ง </a:t>
            </a:r>
            <a:r>
              <a:rPr lang="en-US" b="1" dirty="0">
                <a:solidFill>
                  <a:schemeClr val="dk1"/>
                </a:solidFill>
              </a:rPr>
              <a:t>Logistics </a:t>
            </a:r>
            <a:r>
              <a:rPr lang="th-TH" b="1" dirty="0" err="1">
                <a:solidFill>
                  <a:schemeClr val="dk1"/>
                </a:solidFill>
              </a:rPr>
              <a:t>โฮง</a:t>
            </a:r>
            <a:r>
              <a:rPr lang="th-TH" b="1" dirty="0">
                <a:solidFill>
                  <a:schemeClr val="dk1"/>
                </a:solidFill>
              </a:rPr>
              <a:t>ยาไทย</a:t>
            </a:r>
            <a:endParaRPr lang="en-US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4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21584"/>
              </p:ext>
            </p:extLst>
          </p:nvPr>
        </p:nvGraphicFramePr>
        <p:xfrm>
          <a:off x="120650" y="1593850"/>
          <a:ext cx="4330699" cy="2897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688"/>
                <a:gridCol w="901039"/>
                <a:gridCol w="1002565"/>
                <a:gridCol w="621844"/>
                <a:gridCol w="56156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</a:rPr>
                        <a:t>ภาระงาน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อาคาร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สถานที่ส่ง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เวลา/นาที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ครั้ง/วัน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ศัลยกรรม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ศ.ประสาท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ศ.ยูโร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ศ.หญิง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ตึกผ่าตัดเก่า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ชั้น2-3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สมเด็จย่า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สมเด็จย่าชั้น1,2,5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50ปี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ICU-S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เบอร์27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หู คอ จมูก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ห้องตา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ห้องฟัน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เบอร์4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หัตถการ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015660"/>
              </p:ext>
            </p:extLst>
          </p:nvPr>
        </p:nvGraphicFramePr>
        <p:xfrm>
          <a:off x="114300" y="4660900"/>
          <a:ext cx="4330699" cy="110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688"/>
                <a:gridCol w="901039"/>
                <a:gridCol w="1002565"/>
                <a:gridCol w="621844"/>
                <a:gridCol w="56156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ส่งกล่องพัสดุ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ห้องฟัน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เก็บกล่องเครื่องมือสกปรก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ทั่วโรงพยาบาล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เก็บผ้าเปื่อน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แพทย์แผนไทย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เก็บผ้าสะอาดที่ตกค้าง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ทั่วโรงพยาบาล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2165"/>
              </p:ext>
            </p:extLst>
          </p:nvPr>
        </p:nvGraphicFramePr>
        <p:xfrm>
          <a:off x="120650" y="5829300"/>
          <a:ext cx="4330699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688"/>
                <a:gridCol w="901039"/>
                <a:gridCol w="1002565"/>
                <a:gridCol w="621844"/>
                <a:gridCol w="56156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อาคาร14ชั้น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OR</a:t>
                      </a:r>
                      <a:r>
                        <a:rPr lang="th-TH" sz="1400" u="none" strike="noStrike">
                          <a:effectLst/>
                        </a:rPr>
                        <a:t>ชั้น3-4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เก็บผ้าสกปรก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อาคาร14ชั้น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OR</a:t>
                      </a:r>
                      <a:r>
                        <a:rPr lang="th-TH" sz="1400" u="none" strike="noStrike">
                          <a:effectLst/>
                        </a:rPr>
                        <a:t>ชั้น3-4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ส่งกล่องเครื่องมือสกปรก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อาคาร14ชั้น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OR</a:t>
                      </a:r>
                      <a:r>
                        <a:rPr lang="th-TH" sz="1400" u="none" strike="noStrike">
                          <a:effectLst/>
                        </a:rPr>
                        <a:t>ชั้น3-4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ส่งของพัสดุ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พัสดุกลาง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พัสดุชั้น1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16068"/>
              </p:ext>
            </p:extLst>
          </p:nvPr>
        </p:nvGraphicFramePr>
        <p:xfrm>
          <a:off x="4514850" y="1587500"/>
          <a:ext cx="4330699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688"/>
                <a:gridCol w="901039"/>
                <a:gridCol w="1002565"/>
                <a:gridCol w="621844"/>
                <a:gridCol w="56156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สมเด็จย่า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สมเด็จย่า1-5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68ปีอนุสรณ์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เด็ก1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ICU-</a:t>
                      </a:r>
                      <a:r>
                        <a:rPr lang="th-TH" sz="1400" u="none" strike="noStrike">
                          <a:effectLst/>
                        </a:rPr>
                        <a:t>เด็ก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พิเศษเด็ก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สูติกรรม2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เฉลิมพระเกียติ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อายุรกรรมหญิง1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อายุรกรรมหญิง2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ICU-MED1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ccu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ศัลยกรรมชาย2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อายุรกรรม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อายุรกรรมบน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อายุรกรรมล่าง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ศัลยกรรม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ศ.ประสาท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ศ.หญิง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ศ.ยูโร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ส่งเครื่องมือสะอาด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ICU-S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สี่เหลี่ยมผืนผ้า 8"/>
          <p:cNvSpPr/>
          <p:nvPr/>
        </p:nvSpPr>
        <p:spPr>
          <a:xfrm>
            <a:off x="3113960" y="487918"/>
            <a:ext cx="2839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th-TH" b="1" dirty="0">
                <a:solidFill>
                  <a:schemeClr val="dk1"/>
                </a:solidFill>
              </a:rPr>
              <a:t>งานระบบขนส่ง </a:t>
            </a:r>
            <a:r>
              <a:rPr lang="en-US" b="1" dirty="0">
                <a:solidFill>
                  <a:schemeClr val="dk1"/>
                </a:solidFill>
              </a:rPr>
              <a:t>Logistics </a:t>
            </a:r>
            <a:r>
              <a:rPr lang="th-TH" b="1" dirty="0" err="1">
                <a:solidFill>
                  <a:schemeClr val="dk1"/>
                </a:solidFill>
              </a:rPr>
              <a:t>โฮง</a:t>
            </a:r>
            <a:r>
              <a:rPr lang="th-TH" b="1" dirty="0">
                <a:solidFill>
                  <a:schemeClr val="dk1"/>
                </a:solidFill>
              </a:rPr>
              <a:t>ยาไทย</a:t>
            </a:r>
            <a:endParaRPr lang="en-US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748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4448</TotalTime>
  <Words>7609</Words>
  <Application>Microsoft Office PowerPoint</Application>
  <PresentationFormat>นำเสนอทางหน้าจอ (4:3)</PresentationFormat>
  <Paragraphs>1629</Paragraphs>
  <Slides>47</Slides>
  <Notes>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47</vt:i4>
      </vt:variant>
    </vt:vector>
  </HeadingPairs>
  <TitlesOfParts>
    <vt:vector size="60" baseType="lpstr">
      <vt:lpstr>Angsana New</vt:lpstr>
      <vt:lpstr>Arial</vt:lpstr>
      <vt:lpstr>Arial Narrow</vt:lpstr>
      <vt:lpstr>Browallia New</vt:lpstr>
      <vt:lpstr>BrowalliaUPC</vt:lpstr>
      <vt:lpstr>Calibri</vt:lpstr>
      <vt:lpstr>Calibri Light</vt:lpstr>
      <vt:lpstr>Cordia New</vt:lpstr>
      <vt:lpstr>Tahoma</vt:lpstr>
      <vt:lpstr>TH Sarabun New</vt:lpstr>
      <vt:lpstr>TH SarabunPSK</vt:lpstr>
      <vt:lpstr>Times New Roman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Admin</cp:lastModifiedBy>
  <cp:revision>345</cp:revision>
  <cp:lastPrinted>2020-01-31T02:11:04Z</cp:lastPrinted>
  <dcterms:created xsi:type="dcterms:W3CDTF">2019-01-27T00:06:43Z</dcterms:created>
  <dcterms:modified xsi:type="dcterms:W3CDTF">2020-07-22T03:34:49Z</dcterms:modified>
</cp:coreProperties>
</file>