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2" r:id="rId2"/>
    <p:sldId id="263" r:id="rId3"/>
    <p:sldId id="260" r:id="rId4"/>
    <p:sldId id="261" r:id="rId5"/>
    <p:sldId id="256" r:id="rId6"/>
    <p:sldId id="258" r:id="rId7"/>
    <p:sldId id="257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86F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3560" autoAdjust="0"/>
  </p:normalViewPr>
  <p:slideViewPr>
    <p:cSldViewPr>
      <p:cViewPr varScale="1">
        <p:scale>
          <a:sx n="70" d="100"/>
          <a:sy n="70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Microsoft_Excel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23;&#3636;&#3648;&#3588;&#3619;&#3634;&#3632;&#3627;&#3660;&#3651;&#3610;&#3591;&#3634;&#3609;&#3595;&#3656;&#3629;&#3617;62%20(&#3606;&#3641;&#3585;&#3585;&#3641;&#3657;&#3588;&#3639;&#3609;)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\Desktop\&#3651;&#3610;&#3623;&#3636;&#3648;&#3588;&#3619;&#3634;&#3632;&#3627;&#3660;&#3591;&#3634;&#3609;&#3595;&#3656;&#3629;&#3617;\&#3623;&#3636;&#3648;&#3588;&#3619;&#3634;&#3632;&#3627;&#3660;&#3651;&#3610;&#3591;&#3634;&#3609;&#3595;&#3656;&#3629;&#3617;62.xl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ใบซ่อม เครื่องมือแพทย์ เดือน สิงหาคม 2562</a:t>
            </a:r>
          </a:p>
        </c:rich>
      </c:tx>
      <c:layout>
        <c:manualLayout>
          <c:xMode val="edge"/>
          <c:yMode val="edge"/>
          <c:x val="0.28016666666666667"/>
          <c:y val="2.91624965665737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(กราฟ!$A$193,กราฟ!$A$196:$A$197,กราฟ!$A$201,กราฟ!$A$206,กราฟ!$A$210:$A$211,กราฟ!$A$221,กราฟ!$A$240)</c:f>
              <c:strCache>
                <c:ptCount val="9"/>
                <c:pt idx="0">
                  <c:v>BP</c:v>
                </c:pt>
                <c:pt idx="1">
                  <c:v>monitor</c:v>
                </c:pt>
                <c:pt idx="2">
                  <c:v>NIBP</c:v>
                </c:pt>
                <c:pt idx="3">
                  <c:v>pipe line</c:v>
                </c:pt>
                <c:pt idx="4">
                  <c:v>เกย์ออกซิเจน</c:v>
                </c:pt>
                <c:pt idx="5">
                  <c:v>เครื่องช่วยหายใจ</c:v>
                </c:pt>
                <c:pt idx="6">
                  <c:v>เครื่องชั่ง</c:v>
                </c:pt>
                <c:pt idx="7">
                  <c:v>เครื่องปรับอากาศ</c:v>
                </c:pt>
                <c:pt idx="8">
                  <c:v>ยูนิตทำฟัน</c:v>
                </c:pt>
              </c:strCache>
            </c:strRef>
          </c:cat>
          <c:val>
            <c:numRef>
              <c:f>(กราฟ!$B$193,กราฟ!$B$196:$B$197,กราฟ!$B$201,กราฟ!$B$206,กราฟ!$B$210:$B$211,กราฟ!$B$221,กราฟ!$B$240)</c:f>
              <c:numCache>
                <c:formatCode>General</c:formatCode>
                <c:ptCount val="9"/>
                <c:pt idx="0">
                  <c:v>21</c:v>
                </c:pt>
                <c:pt idx="1">
                  <c:v>17</c:v>
                </c:pt>
                <c:pt idx="2">
                  <c:v>14</c:v>
                </c:pt>
                <c:pt idx="3">
                  <c:v>22</c:v>
                </c:pt>
                <c:pt idx="4">
                  <c:v>11</c:v>
                </c:pt>
                <c:pt idx="5">
                  <c:v>15</c:v>
                </c:pt>
                <c:pt idx="6">
                  <c:v>8</c:v>
                </c:pt>
                <c:pt idx="7">
                  <c:v>10</c:v>
                </c:pt>
                <c:pt idx="8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026414032"/>
        <c:axId val="-2026420560"/>
      </c:barChart>
      <c:catAx>
        <c:axId val="-202641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20560"/>
        <c:crosses val="autoZero"/>
        <c:auto val="1"/>
        <c:lblAlgn val="ctr"/>
        <c:lblOffset val="100"/>
        <c:noMultiLvlLbl val="0"/>
      </c:catAx>
      <c:valAx>
        <c:axId val="-202642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14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ธันวาคม 2562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กราฟ!$C$253:$J$253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กราฟ!$C$323:$J$323</c:f>
              <c:numCache>
                <c:formatCode>General</c:formatCode>
                <c:ptCount val="8"/>
                <c:pt idx="0">
                  <c:v>11</c:v>
                </c:pt>
                <c:pt idx="1">
                  <c:v>42</c:v>
                </c:pt>
                <c:pt idx="2">
                  <c:v>27</c:v>
                </c:pt>
                <c:pt idx="3">
                  <c:v>27</c:v>
                </c:pt>
                <c:pt idx="4">
                  <c:v>25</c:v>
                </c:pt>
                <c:pt idx="5">
                  <c:v>13</c:v>
                </c:pt>
                <c:pt idx="6">
                  <c:v>38</c:v>
                </c:pt>
                <c:pt idx="7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74182368"/>
        <c:axId val="-1874179648"/>
      </c:barChart>
      <c:catAx>
        <c:axId val="-187418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74179648"/>
        <c:crosses val="autoZero"/>
        <c:auto val="1"/>
        <c:lblAlgn val="ctr"/>
        <c:lblOffset val="100"/>
        <c:noMultiLvlLbl val="0"/>
      </c:catAx>
      <c:valAx>
        <c:axId val="-187417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7418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ใบงานซ่อมเครื่องมือ</a:t>
            </a:r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แพทย์ </a:t>
            </a: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 มกราคม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(กราฟ!$A$328,กราฟ!$A$330,กราฟ!$A$332,กราฟ!$A$333,กราฟ!$A$336,กราฟ!$A$343,กราฟ!$A$344,กราฟ!$A$377,กราฟ!$A$382)</c:f>
              <c:strCache>
                <c:ptCount val="9"/>
                <c:pt idx="0">
                  <c:v>BP</c:v>
                </c:pt>
                <c:pt idx="1">
                  <c:v>monitor</c:v>
                </c:pt>
                <c:pt idx="2">
                  <c:v>O2sat</c:v>
                </c:pt>
                <c:pt idx="3">
                  <c:v>pipe line</c:v>
                </c:pt>
                <c:pt idx="4">
                  <c:v>Oxygen flow meter</c:v>
                </c:pt>
                <c:pt idx="5">
                  <c:v>Ventilator</c:v>
                </c:pt>
                <c:pt idx="6">
                  <c:v>Weighing scale</c:v>
                </c:pt>
                <c:pt idx="7">
                  <c:v>เตียงไฟฟ้า</c:v>
                </c:pt>
                <c:pt idx="8">
                  <c:v>ปรอทวัดไข้</c:v>
                </c:pt>
              </c:strCache>
            </c:strRef>
          </c:cat>
          <c:val>
            <c:numRef>
              <c:f>(กราฟ!$B$328,กราฟ!$B$330,กราฟ!$B$332,กราฟ!$B$333,กราฟ!$B$336,กราฟ!$B$343,กราฟ!$B$344,กราฟ!$B$377,กราฟ!$B$382)</c:f>
              <c:numCache>
                <c:formatCode>General</c:formatCode>
                <c:ptCount val="9"/>
                <c:pt idx="0">
                  <c:v>33</c:v>
                </c:pt>
                <c:pt idx="1">
                  <c:v>7</c:v>
                </c:pt>
                <c:pt idx="2">
                  <c:v>6</c:v>
                </c:pt>
                <c:pt idx="3">
                  <c:v>13</c:v>
                </c:pt>
                <c:pt idx="4">
                  <c:v>7</c:v>
                </c:pt>
                <c:pt idx="5">
                  <c:v>10</c:v>
                </c:pt>
                <c:pt idx="6">
                  <c:v>6</c:v>
                </c:pt>
                <c:pt idx="7">
                  <c:v>6</c:v>
                </c:pt>
                <c:pt idx="8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1001328"/>
        <c:axId val="-1880995888"/>
      </c:barChart>
      <c:catAx>
        <c:axId val="-188100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5888"/>
        <c:crosses val="autoZero"/>
        <c:auto val="1"/>
        <c:lblAlgn val="ctr"/>
        <c:lblOffset val="100"/>
        <c:noMultiLvlLbl val="0"/>
      </c:catAx>
      <c:valAx>
        <c:axId val="-188099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100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เดือนมกราคม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กราฟ!$C$326:$J$326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กราฟ!$C$390:$J$390</c:f>
              <c:numCache>
                <c:formatCode>General</c:formatCode>
                <c:ptCount val="8"/>
                <c:pt idx="0">
                  <c:v>6</c:v>
                </c:pt>
                <c:pt idx="1">
                  <c:v>40</c:v>
                </c:pt>
                <c:pt idx="2">
                  <c:v>63</c:v>
                </c:pt>
                <c:pt idx="3">
                  <c:v>25</c:v>
                </c:pt>
                <c:pt idx="4">
                  <c:v>30</c:v>
                </c:pt>
                <c:pt idx="5">
                  <c:v>16</c:v>
                </c:pt>
                <c:pt idx="6">
                  <c:v>21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993712"/>
        <c:axId val="-1881006224"/>
      </c:barChart>
      <c:catAx>
        <c:axId val="-188099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-1881006224"/>
        <c:crosses val="autoZero"/>
        <c:auto val="1"/>
        <c:lblAlgn val="ctr"/>
        <c:lblOffset val="100"/>
        <c:noMultiLvlLbl val="0"/>
      </c:catAx>
      <c:valAx>
        <c:axId val="-188100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ใบงานซ่อมเครื่องมือแพทย์ เดือน กุมภาพันธ์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(กราฟ!$A$394,กราฟ!$A$397:$A$399,กราฟ!$A$402,กราฟ!$A$408,กราฟ!$A$436,กราฟ!$A$442)</c:f>
              <c:strCache>
                <c:ptCount val="8"/>
                <c:pt idx="0">
                  <c:v>BP</c:v>
                </c:pt>
                <c:pt idx="1">
                  <c:v>monitor</c:v>
                </c:pt>
                <c:pt idx="2">
                  <c:v>O2sat</c:v>
                </c:pt>
                <c:pt idx="3">
                  <c:v>pipe line</c:v>
                </c:pt>
                <c:pt idx="4">
                  <c:v>Oxygen flow meter</c:v>
                </c:pt>
                <c:pt idx="5">
                  <c:v>Ventilator</c:v>
                </c:pt>
                <c:pt idx="6">
                  <c:v>ตู้อบเด็ก</c:v>
                </c:pt>
                <c:pt idx="7">
                  <c:v>ยูนิตทำฟัน</c:v>
                </c:pt>
              </c:strCache>
            </c:strRef>
          </c:cat>
          <c:val>
            <c:numRef>
              <c:f>(กราฟ!$B$394,กราฟ!$B$397:$B$399,กราฟ!$B$402,กราฟ!$B$408,กราฟ!$B$436,กราฟ!$B$442)</c:f>
              <c:numCache>
                <c:formatCode>General</c:formatCode>
                <c:ptCount val="8"/>
                <c:pt idx="0">
                  <c:v>22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7</c:v>
                </c:pt>
                <c:pt idx="5">
                  <c:v>15</c:v>
                </c:pt>
                <c:pt idx="6">
                  <c:v>6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996976"/>
        <c:axId val="-1880999696"/>
      </c:barChart>
      <c:catAx>
        <c:axId val="-1880996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9696"/>
        <c:crosses val="autoZero"/>
        <c:auto val="1"/>
        <c:lblAlgn val="ctr"/>
        <c:lblOffset val="100"/>
        <c:noMultiLvlLbl val="0"/>
      </c:catAx>
      <c:valAx>
        <c:axId val="-188099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6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เดือนกุมภาพันธ์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กราฟ!$C$393:$G$393</c:f>
              <c:strCache>
                <c:ptCount val="5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</c:strCache>
            </c:strRef>
          </c:cat>
          <c:val>
            <c:numRef>
              <c:f>กราฟ!$C$446:$G$446</c:f>
              <c:numCache>
                <c:formatCode>General</c:formatCode>
                <c:ptCount val="5"/>
                <c:pt idx="0">
                  <c:v>5</c:v>
                </c:pt>
                <c:pt idx="1">
                  <c:v>44</c:v>
                </c:pt>
                <c:pt idx="2">
                  <c:v>75</c:v>
                </c:pt>
                <c:pt idx="3">
                  <c:v>2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510656"/>
        <c:axId val="-1880507392"/>
      </c:barChart>
      <c:catAx>
        <c:axId val="-188051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endParaRPr lang="th-TH"/>
          </a:p>
        </c:txPr>
        <c:crossAx val="-1880507392"/>
        <c:crosses val="autoZero"/>
        <c:auto val="1"/>
        <c:lblAlgn val="ctr"/>
        <c:lblOffset val="100"/>
        <c:noMultiLvlLbl val="0"/>
      </c:catAx>
      <c:valAx>
        <c:axId val="-188050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51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ใบงานซ่อมช่างเครื่องมือแพทย์ เดือนมีนาคม 2563</a:t>
            </a:r>
          </a:p>
        </c:rich>
      </c:tx>
      <c:layout>
        <c:manualLayout>
          <c:xMode val="edge"/>
          <c:yMode val="edge"/>
          <c:x val="0.249118000874890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(กราฟ!$A$450,กราฟ!$A$452,กราฟ!$A$454,กราฟ!$A$455,กราฟ!$A$456,กราฟ!$A$457,กราฟ!$A$458,กราฟ!$A$463,กราฟ!$A$466,กราฟ!$A$472,กราฟ!$A$501)</c:f>
              <c:strCache>
                <c:ptCount val="11"/>
                <c:pt idx="0">
                  <c:v>BP</c:v>
                </c:pt>
                <c:pt idx="1">
                  <c:v>EKG</c:v>
                </c:pt>
                <c:pt idx="2">
                  <c:v>monitor</c:v>
                </c:pt>
                <c:pt idx="3">
                  <c:v>NIBP</c:v>
                </c:pt>
                <c:pt idx="4">
                  <c:v>O2 sat</c:v>
                </c:pt>
                <c:pt idx="5">
                  <c:v>pipline</c:v>
                </c:pt>
                <c:pt idx="6">
                  <c:v>SUCTION</c:v>
                </c:pt>
                <c:pt idx="7">
                  <c:v>Oxygen flow meter</c:v>
                </c:pt>
                <c:pt idx="8">
                  <c:v>Ventilator</c:v>
                </c:pt>
                <c:pt idx="9">
                  <c:v>เครื่องเตรียมชิ้นเนื้อ</c:v>
                </c:pt>
                <c:pt idx="10">
                  <c:v>ยูนิตทำฟัน</c:v>
                </c:pt>
              </c:strCache>
            </c:strRef>
          </c:cat>
          <c:val>
            <c:numRef>
              <c:f>(กราฟ!$B$450,กราฟ!$B$452,กราฟ!$B$454,กราฟ!$B$455,กราฟ!$B$456,กราฟ!$B$457,กราฟ!$B$458,กราฟ!$B$463,กราฟ!$B$466,กราฟ!$B$472,กราฟ!$B$501)</c:f>
              <c:numCache>
                <c:formatCode>General</c:formatCode>
                <c:ptCount val="11"/>
                <c:pt idx="0">
                  <c:v>22</c:v>
                </c:pt>
                <c:pt idx="1">
                  <c:v>6</c:v>
                </c:pt>
                <c:pt idx="2">
                  <c:v>6</c:v>
                </c:pt>
                <c:pt idx="3">
                  <c:v>9</c:v>
                </c:pt>
                <c:pt idx="4">
                  <c:v>10</c:v>
                </c:pt>
                <c:pt idx="5">
                  <c:v>17</c:v>
                </c:pt>
                <c:pt idx="6">
                  <c:v>7</c:v>
                </c:pt>
                <c:pt idx="7">
                  <c:v>10</c:v>
                </c:pt>
                <c:pt idx="8">
                  <c:v>6</c:v>
                </c:pt>
                <c:pt idx="9">
                  <c:v>6</c:v>
                </c:pt>
                <c:pt idx="10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506848"/>
        <c:axId val="-1880504672"/>
      </c:barChart>
      <c:catAx>
        <c:axId val="-188050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504672"/>
        <c:crosses val="autoZero"/>
        <c:auto val="1"/>
        <c:lblAlgn val="ctr"/>
        <c:lblOffset val="100"/>
        <c:noMultiLvlLbl val="0"/>
      </c:catAx>
      <c:valAx>
        <c:axId val="-18805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506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มีนาคม 2563</a:t>
            </a:r>
          </a:p>
        </c:rich>
      </c:tx>
      <c:layout>
        <c:manualLayout>
          <c:xMode val="edge"/>
          <c:yMode val="edge"/>
          <c:x val="0.31816978119980538"/>
          <c:y val="5.689332009705014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5.9306354206253679E-2"/>
          <c:y val="0.10121726485572134"/>
          <c:w val="0.93515078172386779"/>
          <c:h val="0.741752035491642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กราฟ!$C$449:$G$449</c:f>
              <c:strCache>
                <c:ptCount val="5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</c:strCache>
            </c:strRef>
          </c:cat>
          <c:val>
            <c:numRef>
              <c:f>กราฟ!$C$508:$G$508</c:f>
              <c:numCache>
                <c:formatCode>General</c:formatCode>
                <c:ptCount val="5"/>
                <c:pt idx="0">
                  <c:v>2</c:v>
                </c:pt>
                <c:pt idx="1">
                  <c:v>53</c:v>
                </c:pt>
                <c:pt idx="2">
                  <c:v>116</c:v>
                </c:pt>
                <c:pt idx="3">
                  <c:v>1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505216"/>
        <c:axId val="-1880504128"/>
      </c:barChart>
      <c:catAx>
        <c:axId val="-188050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50" baseline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j-cs"/>
              </a:defRPr>
            </a:pPr>
            <a:endParaRPr lang="th-TH"/>
          </a:p>
        </c:txPr>
        <c:crossAx val="-1880504128"/>
        <c:crosses val="autoZero"/>
        <c:auto val="1"/>
        <c:lblAlgn val="ctr"/>
        <c:lblOffset val="100"/>
        <c:noMultiLvlLbl val="0"/>
      </c:catAx>
      <c:valAx>
        <c:axId val="-188050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50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/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ใบงานซ่อมเครื่องมือแพทย์ เดือน เมษายน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/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4.129636920384952E-2"/>
          <c:y val="0.10885093501084227"/>
          <c:w val="0.91920713035870516"/>
          <c:h val="0.8145939340590132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(กราฟ!$A$515,กราฟ!$A$518,กราฟ!$A$521,กราฟ!$A$524,กราฟ!$A$529,กราฟ!$A$533,กราฟ!$A$559)</c:f>
              <c:strCache>
                <c:ptCount val="7"/>
                <c:pt idx="0">
                  <c:v>BP</c:v>
                </c:pt>
                <c:pt idx="1">
                  <c:v>EKG</c:v>
                </c:pt>
                <c:pt idx="2">
                  <c:v>monitor</c:v>
                </c:pt>
                <c:pt idx="3">
                  <c:v>Pipe line</c:v>
                </c:pt>
                <c:pt idx="4">
                  <c:v>Oxygen flow meter</c:v>
                </c:pt>
                <c:pt idx="5">
                  <c:v>Ventilator</c:v>
                </c:pt>
                <c:pt idx="6">
                  <c:v>ยูนิตทำฟัน</c:v>
                </c:pt>
              </c:strCache>
            </c:strRef>
          </c:cat>
          <c:val>
            <c:numRef>
              <c:f>(กราฟ!$B$515,กราฟ!$B$518,กราฟ!$B$521,กราฟ!$B$524,กราฟ!$B$529,กราฟ!$B$533,กราฟ!$B$559)</c:f>
              <c:numCache>
                <c:formatCode>General</c:formatCode>
                <c:ptCount val="7"/>
                <c:pt idx="0">
                  <c:v>41</c:v>
                </c:pt>
                <c:pt idx="1">
                  <c:v>6</c:v>
                </c:pt>
                <c:pt idx="2">
                  <c:v>12</c:v>
                </c:pt>
                <c:pt idx="3">
                  <c:v>9</c:v>
                </c:pt>
                <c:pt idx="4">
                  <c:v>6</c:v>
                </c:pt>
                <c:pt idx="5">
                  <c:v>10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17933248"/>
        <c:axId val="-1817929984"/>
      </c:barChart>
      <c:catAx>
        <c:axId val="-1817933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17929984"/>
        <c:crosses val="autoZero"/>
        <c:auto val="1"/>
        <c:lblAlgn val="ctr"/>
        <c:lblOffset val="100"/>
        <c:noMultiLvlLbl val="0"/>
      </c:catAx>
      <c:valAx>
        <c:axId val="-1817929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17933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เมษายน 2563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4.2775590551181103E-2"/>
          <c:y val="8.8713035870516183E-2"/>
          <c:w val="0.94194663167104109"/>
          <c:h val="0.86185783027121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กราฟ!$C$511:$G$511</c:f>
              <c:strCache>
                <c:ptCount val="5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</c:strCache>
            </c:strRef>
          </c:cat>
          <c:val>
            <c:numRef>
              <c:f>กราฟ!$C$565:$G$565</c:f>
              <c:numCache>
                <c:formatCode>General</c:formatCode>
                <c:ptCount val="5"/>
                <c:pt idx="0">
                  <c:v>4</c:v>
                </c:pt>
                <c:pt idx="1">
                  <c:v>33</c:v>
                </c:pt>
                <c:pt idx="2">
                  <c:v>106</c:v>
                </c:pt>
                <c:pt idx="3">
                  <c:v>11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08399088"/>
        <c:axId val="-1808398544"/>
      </c:barChart>
      <c:catAx>
        <c:axId val="-180839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08398544"/>
        <c:crosses val="autoZero"/>
        <c:auto val="1"/>
        <c:lblAlgn val="ctr"/>
        <c:lblOffset val="100"/>
        <c:noMultiLvlLbl val="0"/>
      </c:catAx>
      <c:valAx>
        <c:axId val="-180839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0839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สิงหาคม 2562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กราฟ!$C$192:$J$192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กราฟ!$C$250:$J$250</c:f>
              <c:numCache>
                <c:formatCode>General</c:formatCode>
                <c:ptCount val="8"/>
                <c:pt idx="0">
                  <c:v>11</c:v>
                </c:pt>
                <c:pt idx="1">
                  <c:v>76</c:v>
                </c:pt>
                <c:pt idx="2">
                  <c:v>61</c:v>
                </c:pt>
                <c:pt idx="3">
                  <c:v>8</c:v>
                </c:pt>
                <c:pt idx="4">
                  <c:v>26</c:v>
                </c:pt>
                <c:pt idx="5">
                  <c:v>9</c:v>
                </c:pt>
                <c:pt idx="6">
                  <c:v>35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026419472"/>
        <c:axId val="-2026413488"/>
      </c:barChart>
      <c:catAx>
        <c:axId val="-202641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13488"/>
        <c:crosses val="autoZero"/>
        <c:auto val="1"/>
        <c:lblAlgn val="ctr"/>
        <c:lblOffset val="100"/>
        <c:noMultiLvlLbl val="0"/>
      </c:catAx>
      <c:valAx>
        <c:axId val="-202641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19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 เครื่องมือแพทย์ เดือน กันยายน 2562</a:t>
            </a:r>
          </a:p>
        </c:rich>
      </c:tx>
      <c:layout>
        <c:manualLayout>
          <c:xMode val="edge"/>
          <c:yMode val="edge"/>
          <c:x val="0.26298950131233595"/>
          <c:y val="2.8067273054470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(กราฟ!$A$134,กราฟ!$A$138,กราฟ!$A$140,กราฟ!$A$142:$A$143,กราฟ!$A$149,กราฟ!$A$151:$A$152,กราฟ!$A$158,กราฟ!$A$170,กราฟ!$A$182,กราฟ!$A$185)</c:f>
              <c:strCache>
                <c:ptCount val="12"/>
                <c:pt idx="0">
                  <c:v> pipline</c:v>
                </c:pt>
                <c:pt idx="1">
                  <c:v>BP</c:v>
                </c:pt>
                <c:pt idx="2">
                  <c:v>EKG</c:v>
                </c:pt>
                <c:pt idx="3">
                  <c:v>monitor</c:v>
                </c:pt>
                <c:pt idx="4">
                  <c:v>NIBP</c:v>
                </c:pt>
                <c:pt idx="5">
                  <c:v>เกย์ออกซิเจน</c:v>
                </c:pt>
                <c:pt idx="6">
                  <c:v>เครื่องช่วยหายใจ</c:v>
                </c:pt>
                <c:pt idx="7">
                  <c:v>เครื่องชั่งน้ำหนัก</c:v>
                </c:pt>
                <c:pt idx="8">
                  <c:v>เครื่องนึ่งไอน้ำ</c:v>
                </c:pt>
                <c:pt idx="9">
                  <c:v>เครื่องให้สารละลายทางหลอดเลือด</c:v>
                </c:pt>
                <c:pt idx="10">
                  <c:v>เตียงไฟฟ้า</c:v>
                </c:pt>
                <c:pt idx="11">
                  <c:v>ยูนิตทำฟัน</c:v>
                </c:pt>
              </c:strCache>
            </c:strRef>
          </c:cat>
          <c:val>
            <c:numRef>
              <c:f>(กราฟ!$B$134,กราฟ!$B$138,กราฟ!$B$140,กราฟ!$B$142:$B$143,กราฟ!$B$149,กราฟ!$B$151:$B$152,กราฟ!$B$158,กราฟ!$B$170,กราฟ!$B$182,กราฟ!$B$185)</c:f>
              <c:numCache>
                <c:formatCode>General</c:formatCode>
                <c:ptCount val="12"/>
                <c:pt idx="0">
                  <c:v>7</c:v>
                </c:pt>
                <c:pt idx="1">
                  <c:v>41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10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12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026406960"/>
        <c:axId val="-2026414576"/>
      </c:barChart>
      <c:catAx>
        <c:axId val="-202640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14576"/>
        <c:crosses val="autoZero"/>
        <c:auto val="1"/>
        <c:lblAlgn val="ctr"/>
        <c:lblOffset val="100"/>
        <c:noMultiLvlLbl val="0"/>
      </c:catAx>
      <c:valAx>
        <c:axId val="-202641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06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เครื่องมือแพทย์ </a:t>
            </a:r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  <a:r>
              <a:rPr lang="th-TH" sz="2400" i="1" baseline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กันยายน</a:t>
            </a:r>
            <a:r>
              <a:rPr lang="th-TH" sz="2400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endParaRPr lang="th-TH" sz="2400" i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21572342519685042"/>
          <c:y val="1.735053951589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กราฟ!$C$133:$J$133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กราฟ!$C$189:$J$189</c:f>
              <c:numCache>
                <c:formatCode>General</c:formatCode>
                <c:ptCount val="8"/>
                <c:pt idx="0">
                  <c:v>5</c:v>
                </c:pt>
                <c:pt idx="1">
                  <c:v>65</c:v>
                </c:pt>
                <c:pt idx="2">
                  <c:v>45</c:v>
                </c:pt>
                <c:pt idx="3">
                  <c:v>7</c:v>
                </c:pt>
                <c:pt idx="4">
                  <c:v>23</c:v>
                </c:pt>
                <c:pt idx="5">
                  <c:v>13</c:v>
                </c:pt>
                <c:pt idx="6">
                  <c:v>44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026411856"/>
        <c:axId val="-2026407504"/>
      </c:barChart>
      <c:catAx>
        <c:axId val="-202641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07504"/>
        <c:crosses val="autoZero"/>
        <c:auto val="1"/>
        <c:lblAlgn val="ctr"/>
        <c:lblOffset val="100"/>
        <c:noMultiLvlLbl val="0"/>
      </c:catAx>
      <c:valAx>
        <c:axId val="-202640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1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 เครื่องมือแพทย์ เดือน ตุลาคม 2562</a:t>
            </a:r>
          </a:p>
        </c:rich>
      </c:tx>
      <c:layout>
        <c:manualLayout>
          <c:xMode val="edge"/>
          <c:yMode val="edge"/>
          <c:x val="0.27063512707989712"/>
          <c:y val="2.0350302957791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(กราฟ!$A$3,กราฟ!$A$7,กราฟ!$A$9,กราฟ!$A$11,กราฟ!$A$20,กราฟ!$A$34,กราฟ!$A$38,กราฟ!$A$46,กราฟ!$A$53)</c:f>
              <c:strCache>
                <c:ptCount val="9"/>
                <c:pt idx="0">
                  <c:v>BP</c:v>
                </c:pt>
                <c:pt idx="1">
                  <c:v>monitor</c:v>
                </c:pt>
                <c:pt idx="2">
                  <c:v>เครื่องช่วยหายใจ</c:v>
                </c:pt>
                <c:pt idx="3">
                  <c:v>เกย์ O2</c:v>
                </c:pt>
                <c:pt idx="4">
                  <c:v>เครื่องนึ่งไอน้ำ</c:v>
                </c:pt>
                <c:pt idx="5">
                  <c:v>เครื่องมือผ่าตัด ชำรุด</c:v>
                </c:pt>
                <c:pt idx="6">
                  <c:v>เครื่องล้าง</c:v>
                </c:pt>
                <c:pt idx="7">
                  <c:v>ยูนิตทำฟัน</c:v>
                </c:pt>
                <c:pt idx="8">
                  <c:v>ปรอทวัดไข้</c:v>
                </c:pt>
              </c:strCache>
            </c:strRef>
          </c:cat>
          <c:val>
            <c:numRef>
              <c:f>(กราฟ!$B$3,กราฟ!$B$7,กราฟ!$B$9,กราฟ!$B$11,กราฟ!$B$20,กราฟ!$B$34,กราฟ!$B$38,กราฟ!$B$46,กราฟ!$B$53)</c:f>
              <c:numCache>
                <c:formatCode>General</c:formatCode>
                <c:ptCount val="9"/>
                <c:pt idx="0">
                  <c:v>60</c:v>
                </c:pt>
                <c:pt idx="1">
                  <c:v>26</c:v>
                </c:pt>
                <c:pt idx="2">
                  <c:v>18</c:v>
                </c:pt>
                <c:pt idx="3">
                  <c:v>15</c:v>
                </c:pt>
                <c:pt idx="4">
                  <c:v>8</c:v>
                </c:pt>
                <c:pt idx="5">
                  <c:v>11</c:v>
                </c:pt>
                <c:pt idx="6">
                  <c:v>9</c:v>
                </c:pt>
                <c:pt idx="7">
                  <c:v>7</c:v>
                </c:pt>
                <c:pt idx="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2026409680"/>
        <c:axId val="-2026421648"/>
      </c:barChart>
      <c:catAx>
        <c:axId val="-202640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21648"/>
        <c:crosses val="autoZero"/>
        <c:auto val="1"/>
        <c:lblAlgn val="ctr"/>
        <c:lblOffset val="100"/>
        <c:noMultiLvlLbl val="0"/>
      </c:catAx>
      <c:valAx>
        <c:axId val="-202642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202640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ตุลาคม 2562</a:t>
            </a:r>
          </a:p>
        </c:rich>
      </c:tx>
      <c:layout>
        <c:manualLayout>
          <c:xMode val="edge"/>
          <c:yMode val="edge"/>
          <c:x val="0.2804371896712331"/>
          <c:y val="1.7636929230085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กราฟ!$C$2:$J$2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กราฟ!$C$69:$J$69</c:f>
              <c:numCache>
                <c:formatCode>General</c:formatCode>
                <c:ptCount val="8"/>
                <c:pt idx="0">
                  <c:v>10</c:v>
                </c:pt>
                <c:pt idx="1">
                  <c:v>77</c:v>
                </c:pt>
                <c:pt idx="2">
                  <c:v>48</c:v>
                </c:pt>
                <c:pt idx="3">
                  <c:v>11</c:v>
                </c:pt>
                <c:pt idx="4">
                  <c:v>43</c:v>
                </c:pt>
                <c:pt idx="5">
                  <c:v>14</c:v>
                </c:pt>
                <c:pt idx="6">
                  <c:v>63</c:v>
                </c:pt>
                <c:pt idx="7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1007312"/>
        <c:axId val="-1880998064"/>
      </c:barChart>
      <c:catAx>
        <c:axId val="-188100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8064"/>
        <c:crosses val="autoZero"/>
        <c:auto val="1"/>
        <c:lblAlgn val="ctr"/>
        <c:lblOffset val="100"/>
        <c:noMultiLvlLbl val="0"/>
      </c:catAx>
      <c:valAx>
        <c:axId val="-188099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1007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 เครื่องมือแพทย์ เดือน พฤศจิกายน 2562</a:t>
            </a:r>
          </a:p>
        </c:rich>
      </c:tx>
      <c:layout>
        <c:manualLayout>
          <c:xMode val="edge"/>
          <c:yMode val="edge"/>
          <c:x val="0.2318779527559055"/>
          <c:y val="2.90170084908360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(กราฟ!$A$76,กราฟ!$A$80,กราฟ!$A$81,กราฟ!$A$82,กราฟ!$A$88,กราฟ!$A$89,กราฟ!$A$91,กราฟ!$A$96,กราฟ!$A$105,กราฟ!$A$113,กราฟ!$A$125)</c:f>
              <c:strCache>
                <c:ptCount val="11"/>
                <c:pt idx="0">
                  <c:v>BP</c:v>
                </c:pt>
                <c:pt idx="1">
                  <c:v>monitor</c:v>
                </c:pt>
                <c:pt idx="2">
                  <c:v>NIBP</c:v>
                </c:pt>
                <c:pt idx="3">
                  <c:v>O2sat</c:v>
                </c:pt>
                <c:pt idx="4">
                  <c:v>กล้องจุลทรรศน์และกล้องส่องตรวจ</c:v>
                </c:pt>
                <c:pt idx="5">
                  <c:v>เกย์Suction</c:v>
                </c:pt>
                <c:pt idx="6">
                  <c:v>อุปกรณ์เครื่องมือแพทย์(คีมหนีบ)</c:v>
                </c:pt>
                <c:pt idx="7">
                  <c:v>เครื่องช่วยหายใจ</c:v>
                </c:pt>
                <c:pt idx="8">
                  <c:v>เครื่องนึ่งไอน้ำ</c:v>
                </c:pt>
                <c:pt idx="9">
                  <c:v>เครื่องให้สารละลายทางหลอดเลือด</c:v>
                </c:pt>
                <c:pt idx="10">
                  <c:v>ยูนิตทำฟัน</c:v>
                </c:pt>
              </c:strCache>
            </c:strRef>
          </c:cat>
          <c:val>
            <c:numRef>
              <c:f>(กราฟ!$B$76,กราฟ!$B$80,กราฟ!$B$81,กราฟ!$B$82,กราฟ!$B$88,กราฟ!$B$89,กราฟ!$B$91,กราฟ!$B$96,กราฟ!$B$105,กราฟ!$B$113,กราฟ!$B$125)</c:f>
              <c:numCache>
                <c:formatCode>General</c:formatCode>
                <c:ptCount val="11"/>
                <c:pt idx="0">
                  <c:v>24</c:v>
                </c:pt>
                <c:pt idx="1">
                  <c:v>8</c:v>
                </c:pt>
                <c:pt idx="2">
                  <c:v>15</c:v>
                </c:pt>
                <c:pt idx="3">
                  <c:v>9</c:v>
                </c:pt>
                <c:pt idx="4">
                  <c:v>7</c:v>
                </c:pt>
                <c:pt idx="5">
                  <c:v>7</c:v>
                </c:pt>
                <c:pt idx="6">
                  <c:v>17</c:v>
                </c:pt>
                <c:pt idx="7">
                  <c:v>10</c:v>
                </c:pt>
                <c:pt idx="8">
                  <c:v>8</c:v>
                </c:pt>
                <c:pt idx="9">
                  <c:v>7</c:v>
                </c:pt>
                <c:pt idx="10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1001872"/>
        <c:axId val="-1881008400"/>
      </c:barChart>
      <c:catAx>
        <c:axId val="-188100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1008400"/>
        <c:crosses val="autoZero"/>
        <c:auto val="1"/>
        <c:lblAlgn val="ctr"/>
        <c:lblOffset val="100"/>
        <c:noMultiLvlLbl val="0"/>
      </c:catAx>
      <c:valAx>
        <c:axId val="-188100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100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สถานะใบงานซ่อม เดือน พฤศจิกายน2562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กราฟ!$C$72:$J$72</c:f>
              <c:strCache>
                <c:ptCount val="8"/>
                <c:pt idx="0">
                  <c:v>เครื่องอยู่ในประกัน</c:v>
                </c:pt>
                <c:pt idx="1">
                  <c:v>จ้างร้านนอก</c:v>
                </c:pt>
                <c:pt idx="2">
                  <c:v>ซ่อมเอง</c:v>
                </c:pt>
                <c:pt idx="3">
                  <c:v>ทดสอบดูอาการ</c:v>
                </c:pt>
                <c:pt idx="4">
                  <c:v>แทงจำหน่าย</c:v>
                </c:pt>
                <c:pt idx="5">
                  <c:v>เบิกวัสดุไม่สำรองคลัง</c:v>
                </c:pt>
                <c:pt idx="6">
                  <c:v>เบิกวัสดุสำรองคลัง</c:v>
                </c:pt>
                <c:pt idx="7">
                  <c:v>อื่นๆ</c:v>
                </c:pt>
              </c:strCache>
            </c:strRef>
          </c:cat>
          <c:val>
            <c:numRef>
              <c:f>กราฟ!$C$130:$J$130</c:f>
              <c:numCache>
                <c:formatCode>General</c:formatCode>
                <c:ptCount val="8"/>
                <c:pt idx="0">
                  <c:v>9</c:v>
                </c:pt>
                <c:pt idx="1">
                  <c:v>44</c:v>
                </c:pt>
                <c:pt idx="2">
                  <c:v>50</c:v>
                </c:pt>
                <c:pt idx="3">
                  <c:v>3</c:v>
                </c:pt>
                <c:pt idx="4">
                  <c:v>44</c:v>
                </c:pt>
                <c:pt idx="5">
                  <c:v>27</c:v>
                </c:pt>
                <c:pt idx="6">
                  <c:v>29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994800"/>
        <c:axId val="-1881007856"/>
      </c:barChart>
      <c:catAx>
        <c:axId val="-188099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1007856"/>
        <c:crosses val="autoZero"/>
        <c:auto val="1"/>
        <c:lblAlgn val="ctr"/>
        <c:lblOffset val="100"/>
        <c:noMultiLvlLbl val="0"/>
      </c:catAx>
      <c:valAx>
        <c:axId val="-188100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1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SarabunPSK" panose="020B0500040200020003" pitchFamily="34" charset="-34"/>
                <a:ea typeface="+mn-ea"/>
                <a:cs typeface="TH SarabunPSK" panose="020B0500040200020003" pitchFamily="34" charset="-34"/>
              </a:defRPr>
            </a:pPr>
            <a:r>
              <a:rPr lang="th-TH" sz="2400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ใบงานซ่อม เครื่องมือแพทย์ เดือน ธันวาคม 2562</a:t>
            </a:r>
          </a:p>
        </c:rich>
      </c:tx>
      <c:layout>
        <c:manualLayout>
          <c:xMode val="edge"/>
          <c:yMode val="edge"/>
          <c:x val="0.24377777777777779"/>
          <c:y val="1.9146079949832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th-TH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(กราฟ!$A$257,กราฟ!$A$263,กราฟ!$A$279,กราฟ!$A$286,กราฟ!$A$293,กราฟ!$A$313,กราฟ!$A$319)</c:f>
              <c:strCache>
                <c:ptCount val="7"/>
                <c:pt idx="0">
                  <c:v>BP</c:v>
                </c:pt>
                <c:pt idx="1">
                  <c:v>Monitor</c:v>
                </c:pt>
                <c:pt idx="2">
                  <c:v>เครื่องช่วยหายใจ</c:v>
                </c:pt>
                <c:pt idx="3">
                  <c:v>เครื่องนึ่ง</c:v>
                </c:pt>
                <c:pt idx="4">
                  <c:v>เครื่องล้าง</c:v>
                </c:pt>
                <c:pt idx="5">
                  <c:v>ยูนิตทำฟัน</c:v>
                </c:pt>
                <c:pt idx="6">
                  <c:v>ห้องผ่าตัด</c:v>
                </c:pt>
              </c:strCache>
            </c:strRef>
          </c:cat>
          <c:val>
            <c:numRef>
              <c:f>(กราฟ!$B$257,กราฟ!$B$263,กราฟ!$B$279,กราฟ!$B$286,กราฟ!$B$293,กราฟ!$B$313,กราฟ!$B$319)</c:f>
              <c:numCache>
                <c:formatCode>General</c:formatCode>
                <c:ptCount val="7"/>
                <c:pt idx="0">
                  <c:v>27</c:v>
                </c:pt>
                <c:pt idx="1">
                  <c:v>8</c:v>
                </c:pt>
                <c:pt idx="2">
                  <c:v>25</c:v>
                </c:pt>
                <c:pt idx="3">
                  <c:v>6</c:v>
                </c:pt>
                <c:pt idx="4">
                  <c:v>11</c:v>
                </c:pt>
                <c:pt idx="5">
                  <c:v>8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880996432"/>
        <c:axId val="-1880997520"/>
      </c:barChart>
      <c:catAx>
        <c:axId val="-188099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7520"/>
        <c:crosses val="autoZero"/>
        <c:auto val="1"/>
        <c:lblAlgn val="ctr"/>
        <c:lblOffset val="100"/>
        <c:noMultiLvlLbl val="0"/>
      </c:catAx>
      <c:valAx>
        <c:axId val="-188099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1880996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D36A5-B068-4002-8AB6-9988D6E438A5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6E8A8-63DC-4056-AD46-B14F56B6102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130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6E8A8-63DC-4056-AD46-B14F56B6102E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356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6E8A8-63DC-4056-AD46-B14F56B6102E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1204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757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085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76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097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809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689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20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435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159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150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66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A57BC-4F0E-43B3-9AE2-AFA1F77539A0}" type="datetimeFigureOut">
              <a:rPr lang="th-TH" smtClean="0"/>
              <a:t>15/05/63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B6612-DC86-46C6-939C-5E959BE170A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084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519283"/>
              </p:ext>
            </p:extLst>
          </p:nvPr>
        </p:nvGraphicFramePr>
        <p:xfrm>
          <a:off x="0" y="0"/>
          <a:ext cx="9144000" cy="633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0" y="6334780"/>
            <a:ext cx="2220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รวม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ทั้งหมด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228 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ใบ</a:t>
            </a:r>
          </a:p>
        </p:txBody>
      </p:sp>
    </p:spTree>
    <p:extLst>
      <p:ext uri="{BB962C8B-B14F-4D97-AF65-F5344CB8AC3E}">
        <p14:creationId xmlns:p14="http://schemas.microsoft.com/office/powerpoint/2010/main" val="21133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9686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6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ตัวแทนเนื้อหา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526765"/>
              </p:ext>
            </p:extLst>
          </p:nvPr>
        </p:nvGraphicFramePr>
        <p:xfrm>
          <a:off x="0" y="1"/>
          <a:ext cx="9144000" cy="6354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สี่เหลี่ยมผืนผ้า 7"/>
          <p:cNvSpPr/>
          <p:nvPr/>
        </p:nvSpPr>
        <p:spPr>
          <a:xfrm>
            <a:off x="-7021" y="6354180"/>
            <a:ext cx="2220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202 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</a:t>
            </a:r>
          </a:p>
        </p:txBody>
      </p:sp>
    </p:spTree>
    <p:extLst>
      <p:ext uri="{BB962C8B-B14F-4D97-AF65-F5344CB8AC3E}">
        <p14:creationId xmlns:p14="http://schemas.microsoft.com/office/powerpoint/2010/main" val="3421542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495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1535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635224"/>
              </p:ext>
            </p:extLst>
          </p:nvPr>
        </p:nvGraphicFramePr>
        <p:xfrm>
          <a:off x="0" y="0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0" y="5596116"/>
            <a:ext cx="9144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165 ใบ</a:t>
            </a:r>
          </a:p>
          <a:p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BP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 </a:t>
            </a:r>
            <a:r>
              <a:rPr lang="th-TH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ซ่อมเอง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en-US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แทงจำหน่าย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en-US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เบิกวัสดุ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16 </a:t>
            </a:r>
          </a:p>
          <a:p>
            <a:r>
              <a:rPr lang="en-US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Ventilator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15 </a:t>
            </a:r>
            <a:r>
              <a:rPr lang="en-US" sz="24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จ้างร้านนอก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 </a:t>
            </a:r>
            <a:r>
              <a:rPr lang="th-TH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ซ่อมเอง</a:t>
            </a:r>
            <a:r>
              <a:rPr lang="en-US" sz="24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10</a:t>
            </a:r>
            <a:endParaRPr lang="th-TH" sz="2400" b="1" i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25205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39064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554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46637"/>
              </p:ext>
            </p:extLst>
          </p:nvPr>
        </p:nvGraphicFramePr>
        <p:xfrm>
          <a:off x="0" y="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0" y="522920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201 ใบ</a:t>
            </a:r>
            <a:endParaRPr lang="en-US" b="1" i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BP </a:t>
            </a:r>
            <a:r>
              <a:rPr lang="th-TH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22 </a:t>
            </a:r>
            <a:r>
              <a:rPr lang="en-US" sz="16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</a:t>
            </a:r>
            <a:r>
              <a:rPr lang="th-TH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ซ่อมเอง</a:t>
            </a:r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en-US" sz="16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แทง</a:t>
            </a:r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   </a:t>
            </a:r>
            <a:r>
              <a:rPr lang="th-TH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ไม่สำรองคลัง</a:t>
            </a:r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  </a:t>
            </a:r>
            <a:r>
              <a:rPr lang="th-TH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สำรองคลัง</a:t>
            </a:r>
            <a:r>
              <a:rPr lang="en-US" sz="16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9                                      </a:t>
            </a:r>
            <a:r>
              <a:rPr lang="th-TH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ยู</a:t>
            </a:r>
            <a:r>
              <a:rPr lang="th-TH" sz="1800" b="1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นิต</a:t>
            </a:r>
            <a:r>
              <a:rPr lang="th-TH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ทำฟัน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รวม22 </a:t>
            </a:r>
            <a:r>
              <a:rPr lang="th-TH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ร้านนอก14    ซ่อมเอง6 </a:t>
            </a:r>
            <a:r>
              <a:rPr lang="th-TH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แทง2 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</a:p>
          <a:p>
            <a:r>
              <a:rPr lang="pt-BR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O2 sat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pt-BR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pt-BR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ซ่อมเอง</a:t>
            </a:r>
            <a:r>
              <a:rPr lang="pt-BR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pt-BR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แทง</a:t>
            </a:r>
            <a:r>
              <a:rPr lang="pt-BR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ไม่สำรองคลัง</a:t>
            </a:r>
            <a:r>
              <a:rPr lang="pt-BR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it-IT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pipline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it-IT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17 </a:t>
            </a:r>
            <a:r>
              <a:rPr lang="it-IT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ร้านนอก</a:t>
            </a:r>
            <a:r>
              <a:rPr lang="it-IT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ซ่อมเอง</a:t>
            </a:r>
            <a:r>
              <a:rPr lang="it-IT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13 </a:t>
            </a:r>
            <a:r>
              <a:rPr lang="it-IT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แทง</a:t>
            </a:r>
            <a:r>
              <a:rPr lang="it-IT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endParaRPr lang="th-TH" sz="1800" b="1" i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Oxygen flow meter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en-US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 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ซ่อมเอง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en-US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แทง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en-US" sz="18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 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สำรองคลัง</a:t>
            </a:r>
            <a:r>
              <a:rPr lang="en-US" sz="18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endParaRPr lang="th-TH" sz="1800" b="1" i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9203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505314"/>
              </p:ext>
            </p:extLst>
          </p:nvPr>
        </p:nvGraphicFramePr>
        <p:xfrm>
          <a:off x="0" y="-7628"/>
          <a:ext cx="9144000" cy="6865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9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382723"/>
              </p:ext>
            </p:extLst>
          </p:nvPr>
        </p:nvGraphicFramePr>
        <p:xfrm>
          <a:off x="0" y="0"/>
          <a:ext cx="9144000" cy="49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0" y="4941168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184 ใบ</a:t>
            </a:r>
          </a:p>
          <a:p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BP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 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41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ไม่ใช้วัสดุ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17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ทดสอบ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แทง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ไม่สำรอง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สำรอง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18   Oxygen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flow meter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 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แทง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สำรอง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</a:p>
          <a:p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EKG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 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ไม่ใช้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วัสดุ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ทดสอบ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ไม่สำรอง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     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Ventilator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10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ประกัน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ไม่ใช้วัสดุ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ทกสอบ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ไม่สำรอง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</a:p>
          <a:p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monitor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it-IT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12 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</a:t>
            </a:r>
            <a:r>
              <a:rPr lang="it-IT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ไม่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ใช้วัสดุ </a:t>
            </a:r>
            <a:r>
              <a:rPr lang="it-IT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it-IT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สำรอง</a:t>
            </a:r>
            <a:r>
              <a:rPr lang="it-IT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สำรอง</a:t>
            </a:r>
            <a:r>
              <a:rPr lang="it-IT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20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ยู</a:t>
            </a:r>
            <a:r>
              <a:rPr lang="th-TH" sz="2000" b="1" i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นิต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ทำฟัน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รวม9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จ้าง6   ไม่ใช้วัสดุ2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ไม่สำรอง1 </a:t>
            </a:r>
            <a:endParaRPr lang="it-IT" sz="2000" b="1" i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Pipe line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9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จ้าง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  </a:t>
            </a:r>
            <a:r>
              <a:rPr lang="th-TH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ไม่ใช้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วัสดุ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en-US" sz="2000" b="1" i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ไม่มีสถานะ</a:t>
            </a:r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  <a:p>
            <a:r>
              <a:rPr lang="en-US" sz="2000" b="1" i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2000" b="1" i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9249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40227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067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8871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933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0" y="6334780"/>
            <a:ext cx="2300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รวม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ทั้งหมด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215 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ใบ</a:t>
            </a:r>
          </a:p>
        </p:txBody>
      </p:sp>
      <p:graphicFrame>
        <p:nvGraphicFramePr>
          <p:cNvPr id="7" name="แผนภูมิ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207676"/>
              </p:ext>
            </p:extLst>
          </p:nvPr>
        </p:nvGraphicFramePr>
        <p:xfrm>
          <a:off x="0" y="0"/>
          <a:ext cx="9144000" cy="633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30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26102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28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334780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+mj-cs"/>
              </a:rPr>
              <a:t>รวม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ทั้งหมด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+mj-cs"/>
              </a:rPr>
              <a:t>  278 ใบ</a:t>
            </a:r>
            <a:endParaRPr lang="th-TH" b="1" i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cs typeface="+mj-cs"/>
            </a:endParaRPr>
          </a:p>
        </p:txBody>
      </p:sp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6579683"/>
              </p:ext>
            </p:extLst>
          </p:nvPr>
        </p:nvGraphicFramePr>
        <p:xfrm>
          <a:off x="0" y="0"/>
          <a:ext cx="9144000" cy="6334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802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แผนภูมิ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51880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18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0" y="6338834"/>
            <a:ext cx="2220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207 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</a:t>
            </a: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61000"/>
              </p:ext>
            </p:extLst>
          </p:nvPr>
        </p:nvGraphicFramePr>
        <p:xfrm>
          <a:off x="0" y="0"/>
          <a:ext cx="9144000" cy="633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14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แผนภูมิ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972970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1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แผนภูมิ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179591"/>
              </p:ext>
            </p:extLst>
          </p:nvPr>
        </p:nvGraphicFramePr>
        <p:xfrm>
          <a:off x="0" y="7450"/>
          <a:ext cx="9144000" cy="6346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-7021" y="6354180"/>
            <a:ext cx="2220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รวมทั้งหมด  </a:t>
            </a:r>
            <a:r>
              <a:rPr lang="th-TH" b="1" i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200 </a:t>
            </a:r>
            <a:r>
              <a:rPr lang="th-TH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</a:t>
            </a:r>
          </a:p>
        </p:txBody>
      </p:sp>
    </p:spTree>
    <p:extLst>
      <p:ext uri="{BB962C8B-B14F-4D97-AF65-F5344CB8AC3E}">
        <p14:creationId xmlns:p14="http://schemas.microsoft.com/office/powerpoint/2010/main" val="380050270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187</Words>
  <Application>Microsoft Office PowerPoint</Application>
  <PresentationFormat>นำเสนอทางหน้าจอ (4:3)</PresentationFormat>
  <Paragraphs>40</Paragraphs>
  <Slides>18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18</vt:i4>
      </vt:variant>
    </vt:vector>
  </HeadingPairs>
  <TitlesOfParts>
    <vt:vector size="24" baseType="lpstr">
      <vt:lpstr>Angsana New</vt:lpstr>
      <vt:lpstr>Arial</vt:lpstr>
      <vt:lpstr>Calibri</vt:lpstr>
      <vt:lpstr>Cordia New</vt:lpstr>
      <vt:lpstr>TH SarabunPSK</vt:lpstr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Windows User</cp:lastModifiedBy>
  <cp:revision>80</cp:revision>
  <dcterms:created xsi:type="dcterms:W3CDTF">2019-11-29T06:07:57Z</dcterms:created>
  <dcterms:modified xsi:type="dcterms:W3CDTF">2020-05-15T07:48:12Z</dcterms:modified>
</cp:coreProperties>
</file>