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5" r:id="rId9"/>
    <p:sldId id="266" r:id="rId10"/>
    <p:sldId id="267" r:id="rId11"/>
    <p:sldId id="263" r:id="rId12"/>
    <p:sldId id="264" r:id="rId13"/>
    <p:sldId id="268" r:id="rId1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6" autoAdjust="0"/>
    <p:restoredTop sz="94576" autoAdjust="0"/>
  </p:normalViewPr>
  <p:slideViewPr>
    <p:cSldViewPr>
      <p:cViewPr>
        <p:scale>
          <a:sx n="94" d="100"/>
          <a:sy n="94" d="100"/>
        </p:scale>
        <p:origin x="-1278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NULL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Excel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th-TH" dirty="0" smtClean="0"/>
              <a:t>สถิติใบซ่อมเดือนตุลาคมก่อนและหลัง</a:t>
            </a:r>
            <a:r>
              <a:rPr lang="en-US" dirty="0" smtClean="0"/>
              <a:t>CM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ปีงบ61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5"/>
                <c:pt idx="0">
                  <c:v>หลอดไฟเสีย</c:v>
                </c:pt>
                <c:pt idx="1">
                  <c:v>ปลั๊กไฟ/ไฟดับ</c:v>
                </c:pt>
                <c:pt idx="2">
                  <c:v>ลิฟท์</c:v>
                </c:pt>
                <c:pt idx="3">
                  <c:v>น้ำอุ่น/กระติกน้ำร้อน</c:v>
                </c:pt>
                <c:pt idx="4">
                  <c:v>ย้าย/ติดตั้งใหม่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34</c:v>
                </c:pt>
                <c:pt idx="1">
                  <c:v>5</c:v>
                </c:pt>
                <c:pt idx="2">
                  <c:v>2</c:v>
                </c:pt>
                <c:pt idx="3">
                  <c:v>2</c:v>
                </c:pt>
                <c:pt idx="4">
                  <c:v>14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ปีงบ62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5"/>
                <c:pt idx="0">
                  <c:v>หลอดไฟเสีย</c:v>
                </c:pt>
                <c:pt idx="1">
                  <c:v>ปลั๊กไฟ/ไฟดับ</c:v>
                </c:pt>
                <c:pt idx="2">
                  <c:v>ลิฟท์</c:v>
                </c:pt>
                <c:pt idx="3">
                  <c:v>น้ำอุ่น/กระติกน้ำร้อน</c:v>
                </c:pt>
                <c:pt idx="4">
                  <c:v>ย้าย/ติดตั้งใหม่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60</c:v>
                </c:pt>
                <c:pt idx="1">
                  <c:v>12</c:v>
                </c:pt>
                <c:pt idx="2">
                  <c:v>6</c:v>
                </c:pt>
                <c:pt idx="3">
                  <c:v>10</c:v>
                </c:pt>
                <c:pt idx="4">
                  <c:v>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5626752"/>
        <c:axId val="77099008"/>
      </c:barChart>
      <c:catAx>
        <c:axId val="75626752"/>
        <c:scaling>
          <c:orientation val="minMax"/>
        </c:scaling>
        <c:delete val="0"/>
        <c:axPos val="b"/>
        <c:majorTickMark val="none"/>
        <c:minorTickMark val="none"/>
        <c:tickLblPos val="nextTo"/>
        <c:crossAx val="77099008"/>
        <c:crosses val="autoZero"/>
        <c:auto val="1"/>
        <c:lblAlgn val="ctr"/>
        <c:lblOffset val="100"/>
        <c:noMultiLvlLbl val="0"/>
      </c:catAx>
      <c:valAx>
        <c:axId val="77099008"/>
        <c:scaling>
          <c:orientation val="minMax"/>
        </c:scaling>
        <c:delete val="0"/>
        <c:axPos val="l"/>
        <c:majorGridlines/>
        <c:title>
          <c:layout/>
          <c:overlay val="0"/>
        </c:title>
        <c:numFmt formatCode="General" sourceLinked="1"/>
        <c:majorTickMark val="none"/>
        <c:minorTickMark val="none"/>
        <c:tickLblPos val="nextTo"/>
        <c:crossAx val="7562675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th-TH" dirty="0" smtClean="0"/>
              <a:t>ประเภทหลอดที่ใช้ในเดือนตุลาคม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งบปี61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หลอด T5                      หลอดฟลูฯ36w</c:v>
                </c:pt>
                <c:pt idx="1">
                  <c:v>หลอด7w e27</c:v>
                </c:pt>
                <c:pt idx="2">
                  <c:v>หลอดฟลูฯ20w</c:v>
                </c:pt>
                <c:pt idx="3">
                  <c:v>หลอดDeep Blue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28</c:v>
                </c:pt>
                <c:pt idx="1">
                  <c:v>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งบปี62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หลอด T5                      หลอดฟลูฯ36w</c:v>
                </c:pt>
                <c:pt idx="1">
                  <c:v>หลอด7w e27</c:v>
                </c:pt>
                <c:pt idx="2">
                  <c:v>หลอดฟลูฯ20w</c:v>
                </c:pt>
                <c:pt idx="3">
                  <c:v>หลอดDeep Blue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37</c:v>
                </c:pt>
                <c:pt idx="1">
                  <c:v>17</c:v>
                </c:pt>
                <c:pt idx="2">
                  <c:v>5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4558080"/>
        <c:axId val="114559616"/>
      </c:barChart>
      <c:catAx>
        <c:axId val="114558080"/>
        <c:scaling>
          <c:orientation val="minMax"/>
        </c:scaling>
        <c:delete val="0"/>
        <c:axPos val="b"/>
        <c:majorTickMark val="none"/>
        <c:minorTickMark val="none"/>
        <c:tickLblPos val="nextTo"/>
        <c:crossAx val="114559616"/>
        <c:crosses val="autoZero"/>
        <c:auto val="1"/>
        <c:lblAlgn val="ctr"/>
        <c:lblOffset val="100"/>
        <c:noMultiLvlLbl val="0"/>
      </c:catAx>
      <c:valAx>
        <c:axId val="11455961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1455808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49264382492728948"/>
          <c:y val="6.666666666666666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953012370335205"/>
          <c:y val="0.1771275882181394"/>
          <c:w val="0.69607648002333045"/>
          <c:h val="0.601779775928349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การใช้หลอดทั้งหมดต่อปีงบ61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หลอดฟลูฯ36w</c:v>
                </c:pt>
                <c:pt idx="1">
                  <c:v>หลอดฟลูฯ20w</c:v>
                </c:pt>
                <c:pt idx="2">
                  <c:v>หลอดLED 7w e27</c:v>
                </c:pt>
                <c:pt idx="3">
                  <c:v>หลอดLED 9w e27</c:v>
                </c:pt>
                <c:pt idx="4">
                  <c:v>หลอดLED18wT8</c:v>
                </c:pt>
                <c:pt idx="5">
                  <c:v>หลอดLED9wT8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114</c:v>
                </c:pt>
                <c:pt idx="1">
                  <c:v>182</c:v>
                </c:pt>
                <c:pt idx="2">
                  <c:v>256</c:v>
                </c:pt>
                <c:pt idx="3">
                  <c:v>170</c:v>
                </c:pt>
                <c:pt idx="4">
                  <c:v>241</c:v>
                </c:pt>
                <c:pt idx="5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4598272"/>
        <c:axId val="114599808"/>
      </c:barChart>
      <c:catAx>
        <c:axId val="114598272"/>
        <c:scaling>
          <c:orientation val="minMax"/>
        </c:scaling>
        <c:delete val="0"/>
        <c:axPos val="b"/>
        <c:majorTickMark val="none"/>
        <c:minorTickMark val="none"/>
        <c:tickLblPos val="nextTo"/>
        <c:crossAx val="114599808"/>
        <c:crosses val="autoZero"/>
        <c:auto val="1"/>
        <c:lblAlgn val="ctr"/>
        <c:lblOffset val="100"/>
        <c:noMultiLvlLbl val="0"/>
      </c:catAx>
      <c:valAx>
        <c:axId val="11459980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1459827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600" baseline="0"/>
            </a:pPr>
            <a:endParaRPr lang="th-TH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ปีงบ61-ปีงบ62</c:v>
                </c:pt>
              </c:strCache>
            </c:strRef>
          </c:tx>
          <c:invertIfNegative val="0"/>
          <c:cat>
            <c:strRef>
              <c:f>Sheet1!$A$2:$A$17</c:f>
              <c:strCache>
                <c:ptCount val="16"/>
                <c:pt idx="0">
                  <c:v>ต.ค</c:v>
                </c:pt>
                <c:pt idx="1">
                  <c:v>พ.ย.</c:v>
                </c:pt>
                <c:pt idx="2">
                  <c:v>ธ.ค.</c:v>
                </c:pt>
                <c:pt idx="3">
                  <c:v>ม.ค.</c:v>
                </c:pt>
                <c:pt idx="4">
                  <c:v>ก.พ.</c:v>
                </c:pt>
                <c:pt idx="5">
                  <c:v>มี.ค.</c:v>
                </c:pt>
                <c:pt idx="6">
                  <c:v>เม.ย.</c:v>
                </c:pt>
                <c:pt idx="7">
                  <c:v>พ.ค.</c:v>
                </c:pt>
                <c:pt idx="8">
                  <c:v>มิ.ย.</c:v>
                </c:pt>
                <c:pt idx="9">
                  <c:v>ก.ค.</c:v>
                </c:pt>
                <c:pt idx="10">
                  <c:v>ส.ค.</c:v>
                </c:pt>
                <c:pt idx="11">
                  <c:v>ก.ย.</c:v>
                </c:pt>
                <c:pt idx="12">
                  <c:v>ต.ค.</c:v>
                </c:pt>
                <c:pt idx="13">
                  <c:v>พ.ย.</c:v>
                </c:pt>
                <c:pt idx="14">
                  <c:v>ธ.ค.</c:v>
                </c:pt>
                <c:pt idx="15">
                  <c:v>ม.ค.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110</c:v>
                </c:pt>
                <c:pt idx="1">
                  <c:v>126</c:v>
                </c:pt>
                <c:pt idx="2">
                  <c:v>115</c:v>
                </c:pt>
                <c:pt idx="3">
                  <c:v>154</c:v>
                </c:pt>
                <c:pt idx="4">
                  <c:v>132</c:v>
                </c:pt>
                <c:pt idx="5">
                  <c:v>115</c:v>
                </c:pt>
                <c:pt idx="6">
                  <c:v>86</c:v>
                </c:pt>
                <c:pt idx="7">
                  <c:v>100</c:v>
                </c:pt>
                <c:pt idx="8">
                  <c:v>123</c:v>
                </c:pt>
                <c:pt idx="9">
                  <c:v>105</c:v>
                </c:pt>
                <c:pt idx="10">
                  <c:v>124</c:v>
                </c:pt>
                <c:pt idx="11">
                  <c:v>140</c:v>
                </c:pt>
                <c:pt idx="12">
                  <c:v>116</c:v>
                </c:pt>
                <c:pt idx="13">
                  <c:v>132</c:v>
                </c:pt>
                <c:pt idx="14">
                  <c:v>111</c:v>
                </c:pt>
                <c:pt idx="15">
                  <c:v>136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4621824"/>
        <c:axId val="114635904"/>
      </c:barChart>
      <c:catAx>
        <c:axId val="114621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4635904"/>
        <c:crosses val="autoZero"/>
        <c:auto val="1"/>
        <c:lblAlgn val="ctr"/>
        <c:lblOffset val="100"/>
        <c:noMultiLvlLbl val="0"/>
      </c:catAx>
      <c:valAx>
        <c:axId val="11463590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1462182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ปีงบ61-ปีงบ62</c:v>
                </c:pt>
              </c:strCache>
            </c:strRef>
          </c:tx>
          <c:invertIfNegative val="0"/>
          <c:cat>
            <c:strRef>
              <c:f>Sheet1!$A$2:$A$17</c:f>
              <c:strCache>
                <c:ptCount val="16"/>
                <c:pt idx="0">
                  <c:v>ต.ค</c:v>
                </c:pt>
                <c:pt idx="1">
                  <c:v>พ.ย.</c:v>
                </c:pt>
                <c:pt idx="2">
                  <c:v>ธ.ค.</c:v>
                </c:pt>
                <c:pt idx="3">
                  <c:v>ม.ค.</c:v>
                </c:pt>
                <c:pt idx="4">
                  <c:v>ก.พ.</c:v>
                </c:pt>
                <c:pt idx="5">
                  <c:v>มี.ค.</c:v>
                </c:pt>
                <c:pt idx="6">
                  <c:v>เม.ย.</c:v>
                </c:pt>
                <c:pt idx="7">
                  <c:v>พ.ค.</c:v>
                </c:pt>
                <c:pt idx="8">
                  <c:v>มิ.ย.</c:v>
                </c:pt>
                <c:pt idx="9">
                  <c:v>ก.ค.</c:v>
                </c:pt>
                <c:pt idx="10">
                  <c:v>ส.ค.</c:v>
                </c:pt>
                <c:pt idx="11">
                  <c:v>ก.ย.</c:v>
                </c:pt>
                <c:pt idx="12">
                  <c:v>ต.ค.</c:v>
                </c:pt>
                <c:pt idx="13">
                  <c:v>พ.ย.</c:v>
                </c:pt>
                <c:pt idx="14">
                  <c:v>ธ.ค.</c:v>
                </c:pt>
                <c:pt idx="15">
                  <c:v>ม.ค.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34</c:v>
                </c:pt>
                <c:pt idx="1">
                  <c:v>61</c:v>
                </c:pt>
                <c:pt idx="2">
                  <c:v>47</c:v>
                </c:pt>
                <c:pt idx="3">
                  <c:v>72</c:v>
                </c:pt>
                <c:pt idx="4">
                  <c:v>51</c:v>
                </c:pt>
                <c:pt idx="5">
                  <c:v>55</c:v>
                </c:pt>
                <c:pt idx="6">
                  <c:v>50</c:v>
                </c:pt>
                <c:pt idx="7">
                  <c:v>59</c:v>
                </c:pt>
                <c:pt idx="8">
                  <c:v>59</c:v>
                </c:pt>
                <c:pt idx="9">
                  <c:v>47</c:v>
                </c:pt>
                <c:pt idx="10">
                  <c:v>60</c:v>
                </c:pt>
                <c:pt idx="11">
                  <c:v>60</c:v>
                </c:pt>
                <c:pt idx="12">
                  <c:v>60</c:v>
                </c:pt>
                <c:pt idx="13">
                  <c:v>45</c:v>
                </c:pt>
                <c:pt idx="14">
                  <c:v>56</c:v>
                </c:pt>
                <c:pt idx="15">
                  <c:v>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4723840"/>
        <c:axId val="114725632"/>
      </c:barChart>
      <c:catAx>
        <c:axId val="114723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4725632"/>
        <c:crosses val="autoZero"/>
        <c:auto val="1"/>
        <c:lblAlgn val="ctr"/>
        <c:lblOffset val="100"/>
        <c:noMultiLvlLbl val="0"/>
      </c:catAx>
      <c:valAx>
        <c:axId val="11472563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1472384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th-TH" dirty="0" smtClean="0"/>
              <a:t>ประเภทหลอดที่ใช้และงานใบซ่อมประเภทอื่นๆในเดือนธันวาคม ถึง</a:t>
            </a:r>
            <a:r>
              <a:rPr lang="en-US" dirty="0" smtClean="0"/>
              <a:t> </a:t>
            </a:r>
            <a:r>
              <a:rPr lang="th-TH" dirty="0" smtClean="0"/>
              <a:t>มกราคม ปี</a:t>
            </a:r>
            <a:r>
              <a:rPr lang="en-US" dirty="0" smtClean="0"/>
              <a:t>63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งบปี62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หลอด T5                      หลอดฟลูฯ36w</c:v>
                </c:pt>
                <c:pt idx="1">
                  <c:v>หลอด7w e27</c:v>
                </c:pt>
                <c:pt idx="2">
                  <c:v>ปลั๊กไฟ</c:v>
                </c:pt>
                <c:pt idx="3">
                  <c:v>น้ำอุ่น/น้ำร้อน</c:v>
                </c:pt>
                <c:pt idx="4">
                  <c:v>ติดตั้ง/อื่นๆ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66</c:v>
                </c:pt>
                <c:pt idx="1">
                  <c:v>25</c:v>
                </c:pt>
                <c:pt idx="2">
                  <c:v>24</c:v>
                </c:pt>
                <c:pt idx="3">
                  <c:v>23</c:v>
                </c:pt>
                <c:pt idx="4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4765824"/>
        <c:axId val="114767360"/>
      </c:barChart>
      <c:catAx>
        <c:axId val="114765824"/>
        <c:scaling>
          <c:orientation val="minMax"/>
        </c:scaling>
        <c:delete val="0"/>
        <c:axPos val="b"/>
        <c:majorTickMark val="none"/>
        <c:minorTickMark val="none"/>
        <c:tickLblPos val="nextTo"/>
        <c:crossAx val="114767360"/>
        <c:crosses val="autoZero"/>
        <c:auto val="1"/>
        <c:lblAlgn val="ctr"/>
        <c:lblOffset val="100"/>
        <c:noMultiLvlLbl val="0"/>
      </c:catAx>
      <c:valAx>
        <c:axId val="11476736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1476582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th-TH" dirty="0" smtClean="0"/>
              <a:t>ใบงานซ่อมซ้ำหลังเข้าทำการ </a:t>
            </a:r>
            <a:r>
              <a:rPr lang="en-US" dirty="0" smtClean="0"/>
              <a:t>CM </a:t>
            </a:r>
            <a:r>
              <a:rPr lang="th-TH" dirty="0" smtClean="0"/>
              <a:t>เดือนตุลาคม วัดผล </a:t>
            </a:r>
            <a:r>
              <a:rPr lang="en-US" dirty="0" smtClean="0"/>
              <a:t>1</a:t>
            </a:r>
            <a:r>
              <a:rPr lang="th-TH" dirty="0" smtClean="0"/>
              <a:t>เดือนในเดือนฟฤศจิกายน ปี</a:t>
            </a:r>
            <a:r>
              <a:rPr lang="en-US" dirty="0" smtClean="0"/>
              <a:t>62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จำนวนใบซ่อมซ้ำ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หลอดไฟ                   </c:v>
                </c:pt>
                <c:pt idx="1">
                  <c:v>ปลั๊กไฟ</c:v>
                </c:pt>
                <c:pt idx="2">
                  <c:v>น้ำอุ่น/น้ำร้อน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</c:v>
                </c:pt>
                <c:pt idx="1">
                  <c:v>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4789376"/>
        <c:axId val="123151104"/>
      </c:barChart>
      <c:catAx>
        <c:axId val="114789376"/>
        <c:scaling>
          <c:orientation val="minMax"/>
        </c:scaling>
        <c:delete val="0"/>
        <c:axPos val="b"/>
        <c:majorTickMark val="none"/>
        <c:minorTickMark val="none"/>
        <c:tickLblPos val="nextTo"/>
        <c:crossAx val="123151104"/>
        <c:crosses val="autoZero"/>
        <c:auto val="1"/>
        <c:lblAlgn val="ctr"/>
        <c:lblOffset val="100"/>
        <c:noMultiLvlLbl val="0"/>
      </c:catAx>
      <c:valAx>
        <c:axId val="12315110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1478937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th-TH" dirty="0" smtClean="0"/>
              <a:t>ใบงานซ่อมซ้ำหลังเข้าทำการ </a:t>
            </a:r>
            <a:r>
              <a:rPr lang="en-US" dirty="0" smtClean="0"/>
              <a:t>CM </a:t>
            </a:r>
            <a:r>
              <a:rPr lang="th-TH" dirty="0" smtClean="0"/>
              <a:t>เดือนพฤศจิกายน วัดผล </a:t>
            </a:r>
            <a:r>
              <a:rPr lang="en-US" dirty="0" smtClean="0"/>
              <a:t>1</a:t>
            </a:r>
            <a:r>
              <a:rPr lang="th-TH" dirty="0" smtClean="0"/>
              <a:t>เดือนในเดือนธันวาคมปี</a:t>
            </a:r>
            <a:r>
              <a:rPr lang="en-US" dirty="0" smtClean="0"/>
              <a:t>62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จำนวนใบซ่อมซ้ำ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หลอดไฟ                   </c:v>
                </c:pt>
                <c:pt idx="1">
                  <c:v>ปลั๊กไฟ</c:v>
                </c:pt>
                <c:pt idx="2">
                  <c:v>น้ำอุ่น/น้ำร้อน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</c:v>
                </c:pt>
                <c:pt idx="1">
                  <c:v>3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3193600"/>
        <c:axId val="123195392"/>
      </c:barChart>
      <c:catAx>
        <c:axId val="123193600"/>
        <c:scaling>
          <c:orientation val="minMax"/>
        </c:scaling>
        <c:delete val="0"/>
        <c:axPos val="b"/>
        <c:majorTickMark val="none"/>
        <c:minorTickMark val="none"/>
        <c:tickLblPos val="nextTo"/>
        <c:crossAx val="123195392"/>
        <c:crosses val="autoZero"/>
        <c:auto val="1"/>
        <c:lblAlgn val="ctr"/>
        <c:lblOffset val="100"/>
        <c:noMultiLvlLbl val="0"/>
      </c:catAx>
      <c:valAx>
        <c:axId val="12319539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2319360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th-TH" dirty="0" smtClean="0"/>
              <a:t>ใบงานซ่อมซ้ำหลังทำการ </a:t>
            </a:r>
            <a:r>
              <a:rPr lang="en-US" dirty="0" smtClean="0"/>
              <a:t>CM </a:t>
            </a:r>
            <a:r>
              <a:rPr lang="th-TH" dirty="0" smtClean="0"/>
              <a:t>เดือนธันวาคม วัดผล </a:t>
            </a:r>
            <a:r>
              <a:rPr lang="en-US" dirty="0" smtClean="0"/>
              <a:t>1</a:t>
            </a:r>
            <a:r>
              <a:rPr lang="th-TH" dirty="0" smtClean="0"/>
              <a:t>เดือนในเดือนมกราคมปี</a:t>
            </a:r>
            <a:r>
              <a:rPr lang="en-US" dirty="0" smtClean="0"/>
              <a:t>63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จำนวนใบซ่อมซ้ำ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หลอดไฟ                   </c:v>
                </c:pt>
                <c:pt idx="1">
                  <c:v>ปลั๊กไฟ</c:v>
                </c:pt>
                <c:pt idx="2">
                  <c:v>น้ำอุ่น/น้ำร้อน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902016"/>
        <c:axId val="122903552"/>
      </c:barChart>
      <c:catAx>
        <c:axId val="122902016"/>
        <c:scaling>
          <c:orientation val="minMax"/>
        </c:scaling>
        <c:delete val="0"/>
        <c:axPos val="b"/>
        <c:majorTickMark val="none"/>
        <c:minorTickMark val="none"/>
        <c:tickLblPos val="nextTo"/>
        <c:crossAx val="122903552"/>
        <c:crosses val="autoZero"/>
        <c:auto val="1"/>
        <c:lblAlgn val="ctr"/>
        <c:lblOffset val="100"/>
        <c:noMultiLvlLbl val="0"/>
      </c:catAx>
      <c:valAx>
        <c:axId val="12290355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2290201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0.85833</cdr:x>
      <cdr:y>0.88667</cdr:y>
    </cdr:from>
    <cdr:to>
      <cdr:x>1</cdr:x>
      <cdr:y>0.96296</cdr:y>
    </cdr:to>
    <cdr:sp macro="" textlink="">
      <cdr:nvSpPr>
        <cdr:cNvPr id="4" name="TextBox 5"/>
        <cdr:cNvSpPr txBox="1"/>
      </cdr:nvSpPr>
      <cdr:spPr>
        <a:xfrm xmlns:a="http://schemas.openxmlformats.org/drawingml/2006/main">
          <a:off x="7899400" y="6080780"/>
          <a:ext cx="1295400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th-TH"/>
          </a:defPPr>
          <a:lvl1pPr marL="0" algn="l" defTabSz="914400" rtl="0" eaLnBrk="1" latinLnBrk="0" hangingPunct="1">
            <a:defRPr sz="2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2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2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2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2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2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2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2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2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 smtClean="0"/>
            <a:t>57</a:t>
          </a:r>
          <a:endParaRPr lang="th-TH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AC77B2-8DE9-4BCB-A43E-41DEFA77C1AB}" type="datetimeFigureOut">
              <a:rPr lang="th-TH" smtClean="0"/>
              <a:t>02/03/63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4C0941-68BA-4F70-B973-34B15D11830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95596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82BE-382E-43D0-B3F4-F79CBA62467B}" type="datetimeFigureOut">
              <a:rPr lang="th-TH" smtClean="0"/>
              <a:t>02/03/63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FBBAA-CF24-4D2D-BA87-07196BAA9A9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25547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82BE-382E-43D0-B3F4-F79CBA62467B}" type="datetimeFigureOut">
              <a:rPr lang="th-TH" smtClean="0"/>
              <a:t>02/03/63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FBBAA-CF24-4D2D-BA87-07196BAA9A9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54481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82BE-382E-43D0-B3F4-F79CBA62467B}" type="datetimeFigureOut">
              <a:rPr lang="th-TH" smtClean="0"/>
              <a:t>02/03/63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FBBAA-CF24-4D2D-BA87-07196BAA9A9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66895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82BE-382E-43D0-B3F4-F79CBA62467B}" type="datetimeFigureOut">
              <a:rPr lang="th-TH" smtClean="0"/>
              <a:t>02/03/63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FBBAA-CF24-4D2D-BA87-07196BAA9A9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80540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82BE-382E-43D0-B3F4-F79CBA62467B}" type="datetimeFigureOut">
              <a:rPr lang="th-TH" smtClean="0"/>
              <a:t>02/03/63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FBBAA-CF24-4D2D-BA87-07196BAA9A9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68480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82BE-382E-43D0-B3F4-F79CBA62467B}" type="datetimeFigureOut">
              <a:rPr lang="th-TH" smtClean="0"/>
              <a:t>02/03/63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FBBAA-CF24-4D2D-BA87-07196BAA9A9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70825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82BE-382E-43D0-B3F4-F79CBA62467B}" type="datetimeFigureOut">
              <a:rPr lang="th-TH" smtClean="0"/>
              <a:t>02/03/63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FBBAA-CF24-4D2D-BA87-07196BAA9A9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02297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82BE-382E-43D0-B3F4-F79CBA62467B}" type="datetimeFigureOut">
              <a:rPr lang="th-TH" smtClean="0"/>
              <a:t>02/03/63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FBBAA-CF24-4D2D-BA87-07196BAA9A9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9163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82BE-382E-43D0-B3F4-F79CBA62467B}" type="datetimeFigureOut">
              <a:rPr lang="th-TH" smtClean="0"/>
              <a:t>02/03/63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FBBAA-CF24-4D2D-BA87-07196BAA9A9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11248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82BE-382E-43D0-B3F4-F79CBA62467B}" type="datetimeFigureOut">
              <a:rPr lang="th-TH" smtClean="0"/>
              <a:t>02/03/63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FBBAA-CF24-4D2D-BA87-07196BAA9A9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035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82BE-382E-43D0-B3F4-F79CBA62467B}" type="datetimeFigureOut">
              <a:rPr lang="th-TH" smtClean="0"/>
              <a:t>02/03/63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FBBAA-CF24-4D2D-BA87-07196BAA9A9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9994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082BE-382E-43D0-B3F4-F79CBA62467B}" type="datetimeFigureOut">
              <a:rPr lang="th-TH" smtClean="0"/>
              <a:t>02/03/63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FBBAA-CF24-4D2D-BA87-07196BAA9A9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367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393621307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20000" y="5638800"/>
            <a:ext cx="15240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รวมใบงาน</a:t>
            </a:r>
            <a:endParaRPr lang="th-TH" dirty="0"/>
          </a:p>
        </p:txBody>
      </p:sp>
      <p:sp>
        <p:nvSpPr>
          <p:cNvPr id="6" name="TextBox 5"/>
          <p:cNvSpPr txBox="1"/>
          <p:nvPr/>
        </p:nvSpPr>
        <p:spPr>
          <a:xfrm>
            <a:off x="7848600" y="641098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116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58724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9583381"/>
              </p:ext>
            </p:extLst>
          </p:nvPr>
        </p:nvGraphicFramePr>
        <p:xfrm>
          <a:off x="19050" y="1905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513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u="sng" dirty="0" smtClean="0"/>
              <a:t>จากการวิเคราะห์สาเหตุของใบงานซ่อมซ้ำ</a:t>
            </a:r>
            <a:endParaRPr lang="th-TH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610600" cy="5638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1.</a:t>
            </a:r>
            <a:r>
              <a:rPr lang="th-TH" dirty="0" smtClean="0">
                <a:solidFill>
                  <a:srgbClr val="FF0000"/>
                </a:solidFill>
              </a:rPr>
              <a:t>ใบงานซ่อมซ้ำหลอดไฟเกิดจากสาเหตุ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</a:t>
            </a:r>
            <a:r>
              <a:rPr lang="en-US" dirty="0" smtClean="0"/>
              <a:t>1.1</a:t>
            </a:r>
            <a:r>
              <a:rPr lang="th-TH" dirty="0" smtClean="0"/>
              <a:t>หลอดหมดอายุการใช้งานเพราะเปิดใช้งานมากกว่า</a:t>
            </a:r>
            <a:r>
              <a:rPr lang="en-US" dirty="0" smtClean="0"/>
              <a:t>20</a:t>
            </a:r>
            <a:r>
              <a:rPr lang="th-TH" dirty="0" smtClean="0"/>
              <a:t>ชม.ต่อวัน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</a:t>
            </a:r>
            <a:r>
              <a:rPr lang="en-US" dirty="0" smtClean="0"/>
              <a:t>1.2</a:t>
            </a:r>
            <a:r>
              <a:rPr lang="th-TH" dirty="0" smtClean="0"/>
              <a:t>หลอดประเภทแบบยาวยังไม่ได้เป็นแบบ</a:t>
            </a:r>
            <a:r>
              <a:rPr lang="en-US" dirty="0" smtClean="0"/>
              <a:t>LED</a:t>
            </a:r>
          </a:p>
          <a:p>
            <a:pPr marL="0" indent="0">
              <a:buNone/>
            </a:pPr>
            <a:r>
              <a:rPr lang="en-US" dirty="0" smtClean="0"/>
              <a:t>  1.3</a:t>
            </a:r>
            <a:r>
              <a:rPr lang="th-TH" dirty="0" smtClean="0"/>
              <a:t>หลอดไฟที่มีไม่ได้คุณภาพ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</a:t>
            </a:r>
            <a:r>
              <a:rPr lang="en-US" dirty="0" smtClean="0"/>
              <a:t>1.</a:t>
            </a:r>
            <a:r>
              <a:rPr lang="en-US" dirty="0"/>
              <a:t>4</a:t>
            </a:r>
            <a:r>
              <a:rPr lang="th-TH" dirty="0" smtClean="0"/>
              <a:t>หลอด</a:t>
            </a:r>
            <a:r>
              <a:rPr lang="en-US" dirty="0" smtClean="0"/>
              <a:t>LED</a:t>
            </a:r>
            <a:r>
              <a:rPr lang="th-TH" dirty="0" smtClean="0"/>
              <a:t> </a:t>
            </a:r>
            <a:r>
              <a:rPr lang="en-US" dirty="0" smtClean="0"/>
              <a:t>e27</a:t>
            </a:r>
            <a:r>
              <a:rPr lang="th-TH" dirty="0" smtClean="0"/>
              <a:t>ไม่มี</a:t>
            </a:r>
            <a:r>
              <a:rPr lang="en-US" dirty="0" smtClean="0"/>
              <a:t>heatsink</a:t>
            </a:r>
            <a:r>
              <a:rPr lang="th-TH" dirty="0" smtClean="0"/>
              <a:t>(แผ่นระบายความร้อน)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2.</a:t>
            </a:r>
            <a:r>
              <a:rPr lang="th-TH" dirty="0" smtClean="0">
                <a:solidFill>
                  <a:srgbClr val="FF0000"/>
                </a:solidFill>
              </a:rPr>
              <a:t>ใบงานซ่อมซ้ำปลั๊กเกิดจากสาเหตุ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</a:t>
            </a:r>
            <a:r>
              <a:rPr lang="en-US" dirty="0" smtClean="0"/>
              <a:t>2.1</a:t>
            </a:r>
            <a:r>
              <a:rPr lang="th-TH" dirty="0" smtClean="0"/>
              <a:t>เกิดจากตัวผู้ใช้งานนำเอาอุปกรณ์ที่ไม่ได้มาตรฐานไม่มีความ</a:t>
            </a:r>
            <a:r>
              <a:rPr lang="th-TH" dirty="0"/>
              <a:t>สมบูรณ์มาใช้</a:t>
            </a:r>
            <a:r>
              <a:rPr lang="th-TH" dirty="0" smtClean="0"/>
              <a:t>งาน เช่น ที่ชาร์ตแบตมือถือ  ปลั๊กพ่วง</a:t>
            </a:r>
          </a:p>
          <a:p>
            <a:pPr marL="0" indent="0">
              <a:buNone/>
            </a:pPr>
            <a:r>
              <a:rPr lang="en-US" dirty="0" smtClean="0"/>
              <a:t> 2.2</a:t>
            </a:r>
            <a:r>
              <a:rPr lang="th-TH" dirty="0" smtClean="0"/>
              <a:t>เกิดจาก</a:t>
            </a:r>
            <a:r>
              <a:rPr lang="th-TH" smtClean="0"/>
              <a:t>การกระแทก</a:t>
            </a:r>
            <a:r>
              <a:rPr lang="th-TH" dirty="0" smtClean="0"/>
              <a:t>ของหัวเตียงผู้ป่วยทำให้ปลั๊กแตกร้าวเสียหาย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en-US" dirty="0" smtClean="0"/>
              <a:t>2.3</a:t>
            </a:r>
            <a:r>
              <a:rPr lang="th-TH" dirty="0" smtClean="0"/>
              <a:t>เกิดจากตัวผู้ใช้งานเสียบอุปกรณ์ไม่สนิทหรือไม่แน่นพอจึงเกิดการอาร์ค</a:t>
            </a:r>
            <a:endParaRPr lang="th-TH" dirty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0446952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u="sng" dirty="0" smtClean="0"/>
              <a:t>จากการวิเคราะห์สาเหตุของใบงานซ่อมซ้ำ</a:t>
            </a:r>
            <a:endParaRPr lang="th-TH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610600" cy="5638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3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r>
              <a:rPr lang="th-TH" dirty="0" smtClean="0">
                <a:solidFill>
                  <a:srgbClr val="FF0000"/>
                </a:solidFill>
              </a:rPr>
              <a:t>ใบงานซ่อมซ้ำเครื่องทำน้ำอุ่น เครื่องทำน้ำร้อนเกิดจากสาเหตุ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</a:t>
            </a:r>
            <a:r>
              <a:rPr lang="en-US" dirty="0"/>
              <a:t>3</a:t>
            </a:r>
            <a:r>
              <a:rPr lang="en-US" dirty="0" smtClean="0"/>
              <a:t>.1</a:t>
            </a:r>
            <a:r>
              <a:rPr lang="th-TH" dirty="0" smtClean="0"/>
              <a:t>เกิดจากตัวผู้ใช้งานเปิดแรงดันน้ำไม่สัมพันธ์กับหม้อต้มน้ำจึงทำให้หม้อต้มร้อนจัดจนเครื่องตัดการทำงาน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</a:t>
            </a:r>
            <a:r>
              <a:rPr lang="en-US" dirty="0"/>
              <a:t>3</a:t>
            </a:r>
            <a:r>
              <a:rPr lang="en-US" dirty="0" smtClean="0"/>
              <a:t>.2</a:t>
            </a:r>
            <a:r>
              <a:rPr lang="th-TH" dirty="0" smtClean="0"/>
              <a:t>เกิดจากสภาพเครื่องที่อยู่ในสภาพเก่ามีอายุการใช้งานที่ยาวนานมาแล้ว</a:t>
            </a:r>
            <a:r>
              <a:rPr lang="en-US" dirty="0" smtClean="0"/>
              <a:t> 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77729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u="sng" dirty="0" smtClean="0"/>
              <a:t>การแก้ไขสาเหตุของใบงานซ่อมซ้ำ</a:t>
            </a:r>
            <a:endParaRPr lang="th-TH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610600" cy="5638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r>
              <a:rPr lang="th-TH" dirty="0" smtClean="0">
                <a:solidFill>
                  <a:srgbClr val="FF0000"/>
                </a:solidFill>
              </a:rPr>
              <a:t>เรื่องหลอดไฟ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</a:t>
            </a:r>
            <a:r>
              <a:rPr lang="en-US" dirty="0" smtClean="0"/>
              <a:t>-</a:t>
            </a:r>
            <a:r>
              <a:rPr lang="th-TH" dirty="0" smtClean="0"/>
              <a:t>แก้ไขด้วยการเปลี่ยนหลอดเป็น</a:t>
            </a:r>
            <a:r>
              <a:rPr lang="en-US" dirty="0" smtClean="0"/>
              <a:t>LED </a:t>
            </a:r>
            <a:r>
              <a:rPr lang="th-TH" dirty="0" smtClean="0"/>
              <a:t>แทนหลอด </a:t>
            </a:r>
            <a:r>
              <a:rPr lang="en-US" dirty="0" smtClean="0"/>
              <a:t>T5 </a:t>
            </a:r>
            <a:r>
              <a:rPr lang="th-TH" dirty="0" smtClean="0"/>
              <a:t>และหลอดฟลูออเรสเซ็นต์</a:t>
            </a:r>
            <a:r>
              <a:rPr lang="th-TH" dirty="0"/>
              <a:t> </a:t>
            </a:r>
            <a:r>
              <a:rPr lang="th-TH" dirty="0" smtClean="0"/>
              <a:t>โดยหลอด</a:t>
            </a:r>
            <a:r>
              <a:rPr lang="en-US" dirty="0" smtClean="0"/>
              <a:t>LED</a:t>
            </a:r>
            <a:r>
              <a:rPr lang="th-TH" dirty="0" smtClean="0"/>
              <a:t>โดยหลอดที่นำมาเปลี่ยนจะเป็นยี่ห้อที่มีคุณภาพที่ดีและน่าไว้ใจ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2.</a:t>
            </a:r>
            <a:r>
              <a:rPr lang="th-TH" dirty="0" smtClean="0">
                <a:solidFill>
                  <a:srgbClr val="FF0000"/>
                </a:solidFill>
              </a:rPr>
              <a:t>เรื่องปลั๊กไฟ</a:t>
            </a:r>
          </a:p>
          <a:p>
            <a:pPr marL="0" indent="0">
              <a:buNone/>
            </a:pPr>
            <a:r>
              <a:rPr lang="en-US" dirty="0" smtClean="0"/>
              <a:t> -</a:t>
            </a:r>
            <a:r>
              <a:rPr lang="th-TH" dirty="0" smtClean="0"/>
              <a:t>แก้ไขโดยการให้คำแนะนำต่อเจ้าหน้าที่และผู้ใช้บริการในเรื่องการใช้ปลั๊กอย่างถูกวิธี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3.</a:t>
            </a:r>
            <a:r>
              <a:rPr lang="th-TH" dirty="0" smtClean="0">
                <a:solidFill>
                  <a:srgbClr val="FF0000"/>
                </a:solidFill>
              </a:rPr>
              <a:t>เรื่องเครื่องทำน้ำอุ่น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en-US" dirty="0" smtClean="0"/>
              <a:t>-</a:t>
            </a:r>
            <a:r>
              <a:rPr lang="th-TH" dirty="0" smtClean="0"/>
              <a:t>แก้ไข</a:t>
            </a:r>
            <a:r>
              <a:rPr lang="th-TH" dirty="0"/>
              <a:t>โดยการให้คำแนะนำต่อเจ้าหน้าที่และผู้ใช้บริการในเรื่องการ</a:t>
            </a:r>
            <a:r>
              <a:rPr lang="th-TH" dirty="0" smtClean="0"/>
              <a:t>ใช้เครื่องทำน้ำอุ่นอย่าง</a:t>
            </a:r>
            <a:r>
              <a:rPr lang="th-TH" dirty="0"/>
              <a:t>ถูกวิธี </a:t>
            </a:r>
            <a:r>
              <a:rPr lang="th-TH" dirty="0" smtClean="0"/>
              <a:t> และมีป้ายแนะนำการใช้งานติดใกล้ๆตัวเครื่อง</a:t>
            </a:r>
            <a:endParaRPr lang="th-TH" dirty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895581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5981080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0163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5996684"/>
              </p:ext>
            </p:extLst>
          </p:nvPr>
        </p:nvGraphicFramePr>
        <p:xfrm>
          <a:off x="-19050" y="0"/>
          <a:ext cx="916305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270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จำนวนใบซ่อมตั้งแต่เดือนต.ค.</a:t>
            </a:r>
            <a:r>
              <a:rPr lang="en-US" dirty="0" smtClean="0"/>
              <a:t>61-</a:t>
            </a:r>
            <a:r>
              <a:rPr lang="th-TH" dirty="0" smtClean="0"/>
              <a:t>ม.ค..</a:t>
            </a:r>
            <a:r>
              <a:rPr lang="en-US" dirty="0" smtClean="0"/>
              <a:t>63</a:t>
            </a:r>
            <a:endParaRPr lang="th-TH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174362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76334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จำนวนใบซ่อมหลอดไฟตั้งแต่เดือนต.ค.</a:t>
            </a:r>
            <a:r>
              <a:rPr lang="en-US" dirty="0" smtClean="0"/>
              <a:t>61-</a:t>
            </a:r>
            <a:r>
              <a:rPr lang="th-TH" dirty="0" smtClean="0"/>
              <a:t>ม.ค.</a:t>
            </a:r>
            <a:r>
              <a:rPr lang="en-US" dirty="0" smtClean="0"/>
              <a:t>63</a:t>
            </a:r>
            <a:endParaRPr lang="th-TH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3328994"/>
              </p:ext>
            </p:extLst>
          </p:nvPr>
        </p:nvGraphicFramePr>
        <p:xfrm>
          <a:off x="5334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3928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จากการวิเคราะห์สาเหตุของใบงาน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</a:t>
            </a:r>
            <a:r>
              <a:rPr lang="th-TH" dirty="0" smtClean="0"/>
              <a:t>ใบงานซ่อมหลอดไฟมีมากเกิดจากสาเหตุ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</a:t>
            </a:r>
            <a:r>
              <a:rPr lang="en-US" dirty="0" smtClean="0"/>
              <a:t>1.1</a:t>
            </a:r>
            <a:r>
              <a:rPr lang="th-TH" dirty="0" smtClean="0"/>
              <a:t>หลอดหมดอายุการใช้งานเพราะเปิดใช้งานมากกว่า</a:t>
            </a:r>
            <a:r>
              <a:rPr lang="en-US" dirty="0" smtClean="0"/>
              <a:t>20</a:t>
            </a:r>
            <a:r>
              <a:rPr lang="th-TH" dirty="0" smtClean="0"/>
              <a:t>ชม.ต่อวัน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</a:t>
            </a:r>
            <a:r>
              <a:rPr lang="en-US" dirty="0" smtClean="0"/>
              <a:t>1.2</a:t>
            </a:r>
            <a:r>
              <a:rPr lang="th-TH" dirty="0" smtClean="0"/>
              <a:t>หลอดประเภทแบบยาวยังไม่ได้เป็นแบบ</a:t>
            </a:r>
            <a:r>
              <a:rPr lang="en-US" dirty="0" smtClean="0"/>
              <a:t>LED</a:t>
            </a:r>
          </a:p>
          <a:p>
            <a:pPr marL="0" indent="0">
              <a:buNone/>
            </a:pPr>
            <a:r>
              <a:rPr lang="en-US" dirty="0" smtClean="0"/>
              <a:t>  1.3</a:t>
            </a:r>
            <a:r>
              <a:rPr lang="th-TH" dirty="0" smtClean="0"/>
              <a:t>หลอดไฟที่มีไม่ได้คุณภาพ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</a:t>
            </a:r>
            <a:r>
              <a:rPr lang="en-US" dirty="0" smtClean="0"/>
              <a:t>1.</a:t>
            </a:r>
            <a:r>
              <a:rPr lang="en-US" dirty="0"/>
              <a:t>4</a:t>
            </a:r>
            <a:r>
              <a:rPr lang="th-TH" dirty="0" smtClean="0"/>
              <a:t>หลอด</a:t>
            </a:r>
            <a:r>
              <a:rPr lang="en-US" dirty="0" smtClean="0"/>
              <a:t>LED</a:t>
            </a:r>
            <a:r>
              <a:rPr lang="th-TH" dirty="0" smtClean="0"/>
              <a:t> </a:t>
            </a:r>
            <a:r>
              <a:rPr lang="en-US" dirty="0" smtClean="0"/>
              <a:t>e27</a:t>
            </a:r>
            <a:r>
              <a:rPr lang="th-TH" dirty="0" smtClean="0"/>
              <a:t>ไม่มี</a:t>
            </a:r>
            <a:r>
              <a:rPr lang="en-US" dirty="0" smtClean="0"/>
              <a:t>heatsink</a:t>
            </a:r>
            <a:r>
              <a:rPr lang="th-TH" dirty="0" smtClean="0"/>
              <a:t>(แผ่นระบายความร้อน)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768345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1723280"/>
              </p:ext>
            </p:extLst>
          </p:nvPr>
        </p:nvGraphicFramePr>
        <p:xfrm>
          <a:off x="19050" y="1905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942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5642304"/>
              </p:ext>
            </p:extLst>
          </p:nvPr>
        </p:nvGraphicFramePr>
        <p:xfrm>
          <a:off x="19050" y="1905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7740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832032"/>
              </p:ext>
            </p:extLst>
          </p:nvPr>
        </p:nvGraphicFramePr>
        <p:xfrm>
          <a:off x="19050" y="1905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95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1788</TotalTime>
  <Words>510</Words>
  <Application>Microsoft Office PowerPoint</Application>
  <PresentationFormat>นำเสนอทางหน้าจอ (4:3)</PresentationFormat>
  <Paragraphs>42</Paragraphs>
  <Slides>13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13</vt:i4>
      </vt:variant>
    </vt:vector>
  </HeadingPairs>
  <TitlesOfParts>
    <vt:vector size="14" baseType="lpstr">
      <vt:lpstr>Office Theme</vt:lpstr>
      <vt:lpstr>งานนำเสนอ PowerPoint</vt:lpstr>
      <vt:lpstr>งานนำเสนอ PowerPoint</vt:lpstr>
      <vt:lpstr>งานนำเสนอ PowerPoint</vt:lpstr>
      <vt:lpstr>จำนวนใบซ่อมตั้งแต่เดือนต.ค.61-ม.ค..63</vt:lpstr>
      <vt:lpstr>จำนวนใบซ่อมหลอดไฟตั้งแต่เดือนต.ค.61-ม.ค.63</vt:lpstr>
      <vt:lpstr>จากการวิเคราะห์สาเหตุของใบงาน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จากการวิเคราะห์สาเหตุของใบงานซ่อมซ้ำ</vt:lpstr>
      <vt:lpstr>จากการวิเคราะห์สาเหตุของใบงานซ่อมซ้ำ</vt:lpstr>
      <vt:lpstr>การแก้ไขสาเหตุของใบงานซ่อมซ้ำ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Corporate Edition</dc:creator>
  <cp:lastModifiedBy>user1</cp:lastModifiedBy>
  <cp:revision>45</cp:revision>
  <dcterms:created xsi:type="dcterms:W3CDTF">2019-11-08T08:19:07Z</dcterms:created>
  <dcterms:modified xsi:type="dcterms:W3CDTF">2020-03-02T03:52:18Z</dcterms:modified>
</cp:coreProperties>
</file>