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618" y="21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ภาพนิ่ง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ตัวแทนวันที่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17" name="ตัวแทนท้ายกระดาษ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29" name="ตัวแทนหมายเลขภาพนิ่ง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  <p:sp>
        <p:nvSpPr>
          <p:cNvPr id="32" name="สี่เหลี่ยมผืนผ้า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สี่เหลี่ยมผืนผ้า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สี่เหลี่ยมผืนผ้า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ชื่อเรื่อง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9" name="ชื่อเรื่องรอง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th-TH" smtClean="0"/>
              <a:t>คลิกเพื่อแก้ไขลักษณะชื่อเรื่องรองต้นแบบ</a:t>
            </a:r>
            <a:endParaRPr kumimoji="0" lang="en-US"/>
          </a:p>
        </p:txBody>
      </p:sp>
      <p:sp>
        <p:nvSpPr>
          <p:cNvPr id="56" name="สี่เหลี่ยมผืนผ้า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สี่เหลี่ยมผืนผ้า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สี่เหลี่ยมผืนผ้า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สี่เหลี่ยมผืนผ้า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รูปแบบอิสระ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รูปแบบอิสระ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รูปแบบอิสระ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รูปแบบอิสระ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รูปแบบอิสระ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รูปแบบอิสระ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รูปแบบอิสระ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รูปแบบอิสระ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รูปแบบอิสระ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รูปแบบอิสระ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รูปแบบอิสระ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รูปแบบอิสระ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รูปแบบอิสระ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รูปแบบอิสระ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รูปแบบอิสระ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6" name="ตัวแทนหมายเลขภาพนิ่ง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  <p:sp>
        <p:nvSpPr>
          <p:cNvPr id="7" name="สี่เหลี่ยมผืนผ้า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สี่เหลี่ยมผืนผ้า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สี่เหลี่ยมผืนผ้า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สี่เหลี่ยมผืนผ้า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5" name="ตัวแทนเนื้อหา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9" name="ตัวแทนหมายเลขภาพนิ่ง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สี่เหลี่ยมผืนผ้า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สี่เหลี่ยมผืนผ้า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สี่เหลี่ยมผืนผ้า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สี่เหลี่ยมผืนผ้า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สี่เหลี่ยมผืนผ้า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สี่เหลี่ยมผืนผ้า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สี่เหลี่ยมผืนผ้า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5" name="ตัวแทนหมายเลขภาพนิ่ง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4" name="ตัวแทนหมายเลขภาพนิ่ง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lang="th-TH" smtClean="0"/>
              <a:t>ระดับที่สอง</a:t>
            </a:r>
          </a:p>
          <a:p>
            <a:pPr lvl="2" eaLnBrk="1" latinLnBrk="0" hangingPunct="1"/>
            <a:r>
              <a:rPr lang="th-TH" smtClean="0"/>
              <a:t>ระดับที่สาม</a:t>
            </a:r>
          </a:p>
          <a:p>
            <a:pPr lvl="3" eaLnBrk="1" latinLnBrk="0" hangingPunct="1"/>
            <a:r>
              <a:rPr lang="th-TH" smtClean="0"/>
              <a:t>ระดับที่สี่</a:t>
            </a:r>
          </a:p>
          <a:p>
            <a:pPr lvl="4" eaLnBrk="1" latinLnBrk="0" hangingPunct="1"/>
            <a:r>
              <a:rPr lang="th-TH" smtClean="0"/>
              <a:t>ระดับที่ห้า</a:t>
            </a:r>
            <a:endParaRPr kumimoji="0" lang="en-US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สี่เหลี่ยมผืนผ้า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ตัวเชื่อมต่อตรง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กลุ่ม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ตัวเชื่อมต่อตรง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ตัวเชื่อมต่อตรง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ตัวเชื่อมต่อตรง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th-TH" smtClean="0"/>
              <a:t>คลิกไอคอนเพื่อเพิ่มรูปภาพ</a:t>
            </a:r>
            <a:endParaRPr kumimoji="0" lang="en-US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</p:txBody>
      </p:sp>
      <p:grpSp>
        <p:nvGrpSpPr>
          <p:cNvPr id="14" name="กลุ่ม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ตัวเชื่อมต่อตรง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ตัวเชื่อมต่อตรง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ตัวเชื่อมต่อตรง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กลุ่ม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ตัวเชื่อมต่อตรง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ตัวเชื่อมต่อตรง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ตัวเชื่อมต่อตรง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endParaRPr lang="th-TH"/>
          </a:p>
        </p:txBody>
      </p:sp>
      <p:sp>
        <p:nvSpPr>
          <p:cNvPr id="7" name="ตัวแทนหมายเลขภาพนิ่ง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สี่เหลี่ยมผืนผ้า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สี่เหลี่ยมผืนผ้า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สี่เหลี่ยมผืนผ้า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สี่เหลี่ยมผืนผ้า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สี่เหลี่ยมผืนผ้า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สี่เหลี่ยมผืนผ้า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สี่เหลี่ยมผืนผ้า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ตัวแทนชื่อเรื่อง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th-TH" smtClean="0"/>
              <a:t>คลิกเพื่อแก้ไขลักษณะชื่อเรื่องต้นแบบ</a:t>
            </a:r>
            <a:endParaRPr kumimoji="0" lang="en-US"/>
          </a:p>
        </p:txBody>
      </p:sp>
      <p:sp>
        <p:nvSpPr>
          <p:cNvPr id="13" name="ตัวแทนข้อความ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th-TH" smtClean="0"/>
              <a:t>คลิกเพื่อแก้ไขลักษณะของข้อความต้นแบบ</a:t>
            </a:r>
          </a:p>
          <a:p>
            <a:pPr lvl="1" eaLnBrk="1" latinLnBrk="0" hangingPunct="1"/>
            <a:r>
              <a:rPr kumimoji="0" lang="th-TH" smtClean="0"/>
              <a:t>ระดับที่สอง</a:t>
            </a:r>
          </a:p>
          <a:p>
            <a:pPr lvl="2" eaLnBrk="1" latinLnBrk="0" hangingPunct="1"/>
            <a:r>
              <a:rPr kumimoji="0" lang="th-TH" smtClean="0"/>
              <a:t>ระดับที่สาม</a:t>
            </a:r>
          </a:p>
          <a:p>
            <a:pPr lvl="3" eaLnBrk="1" latinLnBrk="0" hangingPunct="1"/>
            <a:r>
              <a:rPr kumimoji="0" lang="th-TH" smtClean="0"/>
              <a:t>ระดับที่สี่</a:t>
            </a:r>
          </a:p>
          <a:p>
            <a:pPr lvl="4" eaLnBrk="1" latinLnBrk="0" hangingPunct="1"/>
            <a:r>
              <a:rPr kumimoji="0" lang="th-TH" smtClean="0"/>
              <a:t>ระดับที่ห้า</a:t>
            </a:r>
            <a:endParaRPr kumimoji="0" lang="en-US"/>
          </a:p>
        </p:txBody>
      </p:sp>
      <p:sp>
        <p:nvSpPr>
          <p:cNvPr id="14" name="ตัวแทนวันที่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0AD5EEF1-2D96-4AE7-9615-381A3457E225}" type="datetimeFigureOut">
              <a:rPr lang="th-TH" smtClean="0"/>
              <a:t>15/02/64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endParaRPr lang="th-TH"/>
          </a:p>
        </p:txBody>
      </p:sp>
      <p:sp>
        <p:nvSpPr>
          <p:cNvPr id="23" name="ตัวแทนหมายเลขภาพนิ่ง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431DF90D-AF22-427A-B9D2-D33B43207B20}" type="slidenum">
              <a:rPr lang="th-TH" smtClean="0"/>
              <a:t>‹#›</a:t>
            </a:fld>
            <a:endParaRPr lang="th-TH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th-TH" dirty="0" smtClean="0">
                <a:latin typeface="AR CENA" pitchFamily="2" charset="0"/>
              </a:rPr>
              <a:t>ระบบ </a:t>
            </a:r>
            <a:r>
              <a:rPr lang="en-US" dirty="0" smtClean="0">
                <a:latin typeface="AR CENA" pitchFamily="2" charset="0"/>
              </a:rPr>
              <a:t>Negative Pressure Room</a:t>
            </a:r>
            <a:endParaRPr lang="th-TH" dirty="0">
              <a:latin typeface="AR CENA" pitchFamily="2" charset="0"/>
            </a:endParaRPr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th-TH" sz="4800" b="1" dirty="0" smtClean="0">
                <a:latin typeface="AR CENA" pitchFamily="2" charset="0"/>
              </a:rPr>
              <a:t>ห้องแยกโรค</a:t>
            </a:r>
            <a:endParaRPr lang="th-TH" sz="4800" b="1" dirty="0">
              <a:latin typeface="AR CENA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2291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AR CHRISTY" pitchFamily="2" charset="0"/>
              </a:rPr>
              <a:t>ตัวแปรต่างๆ ในระบบห้องแยก</a:t>
            </a:r>
            <a:endParaRPr lang="th-TH" b="1" dirty="0">
              <a:latin typeface="AR CHRISTY" pitchFamily="2" charset="0"/>
            </a:endParaRPr>
          </a:p>
        </p:txBody>
      </p:sp>
      <p:pic>
        <p:nvPicPr>
          <p:cNvPr id="1026" name="Picture 2" descr="C:\Users\acere14\Desktop\161329179059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412776"/>
            <a:ext cx="8640960" cy="54629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6153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b="1" dirty="0" smtClean="0"/>
              <a:t>การทำงานของระบบ  </a:t>
            </a:r>
            <a:r>
              <a:rPr lang="en-US" b="1" dirty="0" smtClean="0"/>
              <a:t>Negative Pressure</a:t>
            </a:r>
            <a:endParaRPr lang="th-TH" b="1" dirty="0"/>
          </a:p>
        </p:txBody>
      </p:sp>
      <p:pic>
        <p:nvPicPr>
          <p:cNvPr id="2051" name="Picture 3" descr="C:\Users\acere14\Desktop\1613291928495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772816"/>
            <a:ext cx="8626559" cy="42484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2882301" y="6118401"/>
            <a:ext cx="439248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sz="3600" b="1" dirty="0" smtClean="0">
                <a:latin typeface="Aldhabi" pitchFamily="2" charset="-78"/>
              </a:rPr>
              <a:t>แบบ </a:t>
            </a:r>
            <a:r>
              <a:rPr lang="en-US" sz="3600" b="1" dirty="0" smtClean="0">
                <a:latin typeface="Aldhabi" pitchFamily="2" charset="-78"/>
                <a:cs typeface="Aldhabi" pitchFamily="2" charset="-78"/>
              </a:rPr>
              <a:t>Modified Negative</a:t>
            </a:r>
            <a:endParaRPr lang="th-TH" sz="3600" b="1" dirty="0">
              <a:latin typeface="Aldhabi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4780618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8050088" cy="914400"/>
          </a:xfrm>
        </p:spPr>
        <p:txBody>
          <a:bodyPr/>
          <a:lstStyle/>
          <a:p>
            <a:r>
              <a:rPr lang="th-TH" sz="3200" b="1" dirty="0"/>
              <a:t>การทำงานของ</a:t>
            </a:r>
            <a:r>
              <a:rPr lang="th-TH" sz="3200" b="1" dirty="0" smtClean="0"/>
              <a:t>ระบบ </a:t>
            </a:r>
            <a:r>
              <a:rPr lang="en-US" sz="3200" b="1" dirty="0" smtClean="0"/>
              <a:t> Modified </a:t>
            </a:r>
            <a:r>
              <a:rPr lang="th-TH" sz="3200" b="1" dirty="0" smtClean="0"/>
              <a:t>  </a:t>
            </a:r>
            <a:r>
              <a:rPr lang="en-US" sz="3200" b="1" dirty="0"/>
              <a:t>Negative Pressure</a:t>
            </a:r>
            <a:endParaRPr lang="th-TH" sz="3200" dirty="0"/>
          </a:p>
        </p:txBody>
      </p:sp>
      <p:pic>
        <p:nvPicPr>
          <p:cNvPr id="3074" name="Picture 2" descr="C:\Users\acere14\Desktop\1613291943312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266" y="1916832"/>
            <a:ext cx="8902734" cy="39252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755576" y="6093296"/>
            <a:ext cx="813690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h-TH" b="1" dirty="0" smtClean="0"/>
              <a:t>อัตราลมหมุนเวียนในห้องไม่น้อยกว่า </a:t>
            </a:r>
            <a:r>
              <a:rPr lang="en-US" b="1" dirty="0" smtClean="0"/>
              <a:t>12 </a:t>
            </a:r>
            <a:r>
              <a:rPr lang="th-TH" b="1" dirty="0" smtClean="0"/>
              <a:t>เท่าของปริมาตรห้องต่อชั่วโมง </a:t>
            </a:r>
            <a:endParaRPr lang="th-TH" b="1" dirty="0"/>
          </a:p>
        </p:txBody>
      </p:sp>
    </p:spTree>
    <p:extLst>
      <p:ext uri="{BB962C8B-B14F-4D97-AF65-F5344CB8AC3E}">
        <p14:creationId xmlns:p14="http://schemas.microsoft.com/office/powerpoint/2010/main" val="2369090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สี่เหลี่ยมผืนผ้า 3"/>
          <p:cNvSpPr/>
          <p:nvPr/>
        </p:nvSpPr>
        <p:spPr>
          <a:xfrm>
            <a:off x="1043608" y="4077072"/>
            <a:ext cx="7560840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3" name="สี่เหลี่ยมผืนผ้า 2"/>
          <p:cNvSpPr/>
          <p:nvPr/>
        </p:nvSpPr>
        <p:spPr>
          <a:xfrm>
            <a:off x="1043608" y="4077072"/>
            <a:ext cx="7416824" cy="36004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/>
          </a:p>
        </p:txBody>
      </p:sp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99592" y="116632"/>
            <a:ext cx="7772400" cy="914400"/>
          </a:xfrm>
        </p:spPr>
        <p:txBody>
          <a:bodyPr/>
          <a:lstStyle/>
          <a:p>
            <a:r>
              <a:rPr lang="th-TH" sz="3200" b="1" dirty="0" smtClean="0"/>
              <a:t>อัตราการหมุนเวียนอากาศภายในห้องระบบ </a:t>
            </a:r>
            <a:r>
              <a:rPr lang="en-US" sz="3200" b="1" dirty="0" smtClean="0"/>
              <a:t>Negative Pressure</a:t>
            </a:r>
            <a:endParaRPr lang="th-TH" sz="3200" b="1" dirty="0"/>
          </a:p>
        </p:txBody>
      </p:sp>
      <p:pic>
        <p:nvPicPr>
          <p:cNvPr id="4098" name="Picture 2" descr="C:\Users\acere14\Desktop\161329210443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074883"/>
            <a:ext cx="8568952" cy="57603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9" name="ตัวเชื่อมต่อตรง 8"/>
          <p:cNvCxnSpPr/>
          <p:nvPr/>
        </p:nvCxnSpPr>
        <p:spPr>
          <a:xfrm>
            <a:off x="1172318" y="4509120"/>
            <a:ext cx="6768752" cy="0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59839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TH SarabunPSK"/>
                <a:ea typeface="Calibri"/>
              </a:rPr>
              <a:t>การตรวจสอบ</a:t>
            </a:r>
            <a:r>
              <a:rPr lang="th-TH" b="1" dirty="0">
                <a:latin typeface="TH SarabunPSK"/>
                <a:ea typeface="Calibri"/>
              </a:rPr>
              <a:t>เกย์ความดันที่หน้าห้องแยกโรค </a:t>
            </a:r>
            <a:r>
              <a:rPr lang="en-US" sz="3600" dirty="0">
                <a:latin typeface="TH SarabunPSK"/>
                <a:ea typeface="Calibri"/>
              </a:rPr>
              <a:t/>
            </a:r>
            <a:br>
              <a:rPr lang="en-US" sz="3600" dirty="0">
                <a:latin typeface="TH SarabunPSK"/>
                <a:ea typeface="Calibri"/>
              </a:rPr>
            </a:br>
            <a:endParaRPr lang="th-TH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914400" y="1484784"/>
            <a:ext cx="7978080" cy="4870776"/>
          </a:xfrm>
        </p:spPr>
        <p:txBody>
          <a:bodyPr>
            <a:normAutofit fontScale="85000" lnSpcReduction="20000"/>
          </a:bodyPr>
          <a:lstStyle/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h-TH" sz="3200" b="1" dirty="0" smtClean="0">
                <a:latin typeface="TH SarabunPSK"/>
                <a:ea typeface="Calibri"/>
              </a:rPr>
              <a:t>1</a:t>
            </a:r>
            <a:r>
              <a:rPr lang="en-US" sz="3200" b="1" dirty="0">
                <a:latin typeface="TH SarabunPSK"/>
                <a:ea typeface="Calibri"/>
              </a:rPr>
              <a:t>.</a:t>
            </a:r>
            <a:r>
              <a:rPr lang="th-TH" sz="3200" b="1" dirty="0">
                <a:latin typeface="TH SarabunPSK"/>
                <a:ea typeface="Calibri"/>
              </a:rPr>
              <a:t>เข็มเกย์ของห้อง </a:t>
            </a:r>
            <a:r>
              <a:rPr lang="en-US" sz="3200" b="1" dirty="0">
                <a:latin typeface="TH SarabunPSK"/>
                <a:ea typeface="Calibri"/>
              </a:rPr>
              <a:t>ANTE ROOM</a:t>
            </a:r>
            <a:r>
              <a:rPr lang="th-TH" sz="3200" b="1" dirty="0">
                <a:latin typeface="TH SarabunPSK"/>
                <a:ea typeface="Calibri"/>
              </a:rPr>
              <a:t> อยู่ที่ &lt; 0 </a:t>
            </a:r>
            <a:r>
              <a:rPr lang="en-US" sz="3200" b="1" dirty="0">
                <a:latin typeface="TH SarabunPSK"/>
                <a:ea typeface="Calibri"/>
              </a:rPr>
              <a:t>Pascal </a:t>
            </a:r>
            <a:r>
              <a:rPr lang="th-TH" sz="3200" b="1" dirty="0">
                <a:latin typeface="TH SarabunPSK"/>
                <a:ea typeface="Calibri"/>
              </a:rPr>
              <a:t>หรือไม่   ( บริษัท จะ</a:t>
            </a:r>
            <a:r>
              <a:rPr lang="en-US" sz="3200" b="1" dirty="0">
                <a:latin typeface="TH SarabunPSK"/>
                <a:ea typeface="Calibri"/>
              </a:rPr>
              <a:t>set </a:t>
            </a:r>
            <a:r>
              <a:rPr lang="th-TH" sz="3200" b="1" dirty="0">
                <a:latin typeface="TH SarabunPSK"/>
                <a:ea typeface="Calibri"/>
              </a:rPr>
              <a:t>ไว้ที่ &gt; -2 </a:t>
            </a:r>
            <a:r>
              <a:rPr lang="en-US" sz="3200" b="1" dirty="0">
                <a:latin typeface="TH SarabunPSK"/>
                <a:ea typeface="Calibri"/>
              </a:rPr>
              <a:t>Pascal</a:t>
            </a:r>
            <a:r>
              <a:rPr lang="th-TH" sz="3200" b="1" dirty="0">
                <a:latin typeface="TH SarabunPSK"/>
                <a:ea typeface="Calibri"/>
              </a:rPr>
              <a:t> )</a:t>
            </a:r>
            <a:endParaRPr lang="en-US" sz="3200" dirty="0">
              <a:latin typeface="TH SarabunPSK"/>
              <a:ea typeface="Calibri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th-TH" sz="3200" b="1" dirty="0">
                <a:latin typeface="TH SarabunPSK"/>
                <a:ea typeface="Calibri"/>
              </a:rPr>
              <a:t>2.เข็มเกย์ของห้อง </a:t>
            </a:r>
            <a:r>
              <a:rPr lang="en-US" sz="3200" b="1" dirty="0">
                <a:latin typeface="TH SarabunPSK"/>
                <a:ea typeface="Calibri"/>
              </a:rPr>
              <a:t>ISOLATE ROOM </a:t>
            </a:r>
            <a:r>
              <a:rPr lang="th-TH" sz="3200" b="1" dirty="0">
                <a:latin typeface="TH SarabunPSK"/>
                <a:ea typeface="Calibri"/>
              </a:rPr>
              <a:t>อยู่ที่ &gt; </a:t>
            </a:r>
            <a:r>
              <a:rPr lang="en-US" sz="3200" b="1" dirty="0">
                <a:latin typeface="TH SarabunPSK"/>
                <a:ea typeface="Calibri"/>
              </a:rPr>
              <a:t>-2.5 </a:t>
            </a:r>
            <a:r>
              <a:rPr lang="th-TH" sz="3200" b="1" dirty="0">
                <a:latin typeface="TH SarabunPSK"/>
                <a:ea typeface="Calibri"/>
              </a:rPr>
              <a:t> </a:t>
            </a:r>
            <a:r>
              <a:rPr lang="en-US" sz="3200" b="1" dirty="0">
                <a:latin typeface="TH SarabunPSK"/>
                <a:ea typeface="Calibri"/>
              </a:rPr>
              <a:t>Pascal </a:t>
            </a:r>
            <a:r>
              <a:rPr lang="th-TH" sz="3200" b="1" dirty="0">
                <a:latin typeface="TH SarabunPSK"/>
                <a:ea typeface="Calibri"/>
              </a:rPr>
              <a:t>หรือไม่  ( บริษัท จะ</a:t>
            </a:r>
            <a:r>
              <a:rPr lang="en-US" sz="3200" b="1" dirty="0">
                <a:latin typeface="TH SarabunPSK"/>
                <a:ea typeface="Calibri"/>
              </a:rPr>
              <a:t>set </a:t>
            </a:r>
            <a:r>
              <a:rPr lang="th-TH" sz="3200" b="1" dirty="0">
                <a:latin typeface="TH SarabunPSK"/>
                <a:ea typeface="Calibri"/>
              </a:rPr>
              <a:t>ไว้ที่ &gt; -</a:t>
            </a:r>
            <a:r>
              <a:rPr lang="en-US" sz="3200" b="1" dirty="0">
                <a:latin typeface="TH SarabunPSK"/>
                <a:ea typeface="Calibri"/>
              </a:rPr>
              <a:t>7.5Pascal</a:t>
            </a:r>
            <a:r>
              <a:rPr lang="th-TH" sz="3200" b="1" dirty="0">
                <a:latin typeface="TH SarabunPSK"/>
                <a:ea typeface="Calibri"/>
              </a:rPr>
              <a:t> )</a:t>
            </a:r>
            <a:endParaRPr lang="en-US" sz="3200" dirty="0">
              <a:latin typeface="TH SarabunPSK"/>
              <a:ea typeface="Calibri"/>
            </a:endParaRPr>
          </a:p>
          <a:p>
            <a:pPr marL="0" marR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200" b="1" dirty="0">
                <a:latin typeface="TH SarabunPSK"/>
                <a:ea typeface="Calibri"/>
              </a:rPr>
              <a:t>3.</a:t>
            </a:r>
            <a:r>
              <a:rPr lang="th-TH" sz="3200" b="1" dirty="0">
                <a:latin typeface="TH SarabunPSK"/>
                <a:ea typeface="Calibri"/>
              </a:rPr>
              <a:t> ถ้าตรวจสอบพบว่า เข็มเกย์ อยู่ที่ 0 ทั้ง 2 ห้อง ในขณะที่ยังเปิดระบบอยู่แสดงว่าห้องไม่เป็น </a:t>
            </a:r>
            <a:r>
              <a:rPr lang="en-US" sz="3200" b="1" dirty="0">
                <a:latin typeface="TH SarabunPSK"/>
                <a:ea typeface="Calibri"/>
              </a:rPr>
              <a:t>Negative  Pressure   </a:t>
            </a:r>
            <a:r>
              <a:rPr lang="th-TH" sz="3200" b="1" dirty="0">
                <a:latin typeface="TH SarabunPSK"/>
                <a:ea typeface="Calibri"/>
              </a:rPr>
              <a:t>ให้กลับมา ตรวจสอบที่ตู้ควบคุมอีกครั้งว่ามีสัญญาณไฟสีแดงหรือเขียว ถ้าเปิดระบบเป็นสีเขียวอยู่ ให้ลองปิดระบบไว้ก่อน 5 นาที แล้วลองเปิดใหม่อีกครั้ง เพื่อเป็นการ </a:t>
            </a:r>
            <a:r>
              <a:rPr lang="en-US" sz="3200" b="1" dirty="0">
                <a:latin typeface="TH SarabunPSK"/>
                <a:ea typeface="Calibri"/>
              </a:rPr>
              <a:t>Set </a:t>
            </a:r>
            <a:r>
              <a:rPr lang="th-TH" sz="3200" b="1" dirty="0">
                <a:latin typeface="TH SarabunPSK"/>
                <a:ea typeface="Calibri"/>
              </a:rPr>
              <a:t>ระบบใหม่ ถ้ายังมีปัญหาเข็มเกย์ยังตกอยู่ ให้โทรแจ้งช่าง </a:t>
            </a:r>
            <a:r>
              <a:rPr lang="en-US" sz="3200" b="1" dirty="0" smtClean="0">
                <a:latin typeface="TH SarabunPSK"/>
                <a:ea typeface="Calibri"/>
              </a:rPr>
              <a:t>tel. 5700 </a:t>
            </a:r>
            <a:r>
              <a:rPr lang="en-US" sz="3200" b="1" dirty="0">
                <a:latin typeface="TH SarabunPSK"/>
                <a:ea typeface="Calibri"/>
              </a:rPr>
              <a:t>,1392 </a:t>
            </a:r>
            <a:r>
              <a:rPr lang="th-TH" sz="3200" b="1" dirty="0">
                <a:latin typeface="TH SarabunPSK"/>
                <a:ea typeface="Calibri"/>
              </a:rPr>
              <a:t>มาตรวจสอบ เพื่อแจ้งช่างบริษัทอีกที กรณีช่างยังไม่มา อาจต้องย้ายผู้ป่วยออกจากห้อง ไปอยู่ห้องที่ไม่มีปัญหารอจนกว่าจะมาแก้ไข หรือ งดใช้ห้องนั้นไปก่อนเนื่องจากอาจเกิดข้อขัดข้องของระบบควบคุม</a:t>
            </a:r>
            <a:endParaRPr lang="en-US" sz="3200" dirty="0">
              <a:latin typeface="TH SarabunPSK"/>
              <a:ea typeface="Calibri"/>
            </a:endParaRP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endParaRPr lang="en-US" sz="3200" dirty="0">
              <a:latin typeface="TH SarabunPSK"/>
              <a:ea typeface="Calibri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078713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539552" y="512064"/>
            <a:ext cx="8424936" cy="914400"/>
          </a:xfrm>
        </p:spPr>
        <p:txBody>
          <a:bodyPr/>
          <a:lstStyle/>
          <a:p>
            <a:r>
              <a:rPr lang="th-TH" sz="3200" b="1" dirty="0"/>
              <a:t>ตรวจสอบเกย์ความดันที่หน้าห้อง </a:t>
            </a:r>
            <a:r>
              <a:rPr lang="en-US" sz="3200" b="1" dirty="0"/>
              <a:t>Full negative pressure</a:t>
            </a:r>
            <a:r>
              <a:rPr lang="en-US" sz="3200" dirty="0"/>
              <a:t/>
            </a:r>
            <a:br>
              <a:rPr lang="en-US" sz="3200" dirty="0"/>
            </a:br>
            <a:endParaRPr lang="th-TH" sz="3200" dirty="0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68580" indent="0">
              <a:buNone/>
            </a:pPr>
            <a:r>
              <a:rPr lang="th-TH" b="1" dirty="0">
                <a:latin typeface="Andalus" pitchFamily="18" charset="-78"/>
              </a:rPr>
              <a:t>1.การ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set  </a:t>
            </a:r>
            <a:r>
              <a:rPr lang="th-TH" b="1" dirty="0">
                <a:latin typeface="Andalus" pitchFamily="18" charset="-78"/>
              </a:rPr>
              <a:t>ระบบ ดังนี้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- </a:t>
            </a:r>
            <a:r>
              <a:rPr lang="th-TH" b="1" dirty="0">
                <a:latin typeface="Andalus" pitchFamily="18" charset="-78"/>
              </a:rPr>
              <a:t>ห้อง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Ante room set                      -15</a:t>
            </a:r>
            <a:r>
              <a:rPr lang="th-TH" b="1" dirty="0">
                <a:latin typeface="Andalus" pitchFamily="18" charset="-78"/>
              </a:rPr>
              <a:t>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-</a:t>
            </a:r>
            <a:r>
              <a:rPr lang="th-TH" b="1" dirty="0">
                <a:latin typeface="Andalus" pitchFamily="18" charset="-78"/>
              </a:rPr>
              <a:t> ห้อง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Isolation room  set              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-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25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en-US" b="1" dirty="0">
                <a:latin typeface="Andalus" pitchFamily="18" charset="-78"/>
                <a:cs typeface="Andalus" pitchFamily="18" charset="-78"/>
              </a:rPr>
              <a:t>-</a:t>
            </a:r>
            <a:r>
              <a:rPr lang="th-TH" b="1" dirty="0">
                <a:latin typeface="Andalus" pitchFamily="18" charset="-78"/>
              </a:rPr>
              <a:t> ห้อง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Toilet room set</a:t>
            </a:r>
            <a:r>
              <a:rPr lang="th-TH" b="1" dirty="0">
                <a:latin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                </a:t>
            </a:r>
            <a:r>
              <a:rPr lang="th-TH" b="1" dirty="0">
                <a:latin typeface="Andalus" pitchFamily="18" charset="-78"/>
              </a:rPr>
              <a:t>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 -30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th-TH" b="1" dirty="0">
                <a:latin typeface="Andalus" pitchFamily="18" charset="-78"/>
              </a:rPr>
              <a:t>ด้านหน้าห้องจะมีเกย์วัดค่าอยู่ 3 อัน จาก ขวา ไป ซ้าย ด้านบนประตู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th-TH" b="1" dirty="0">
                <a:latin typeface="Andalus" pitchFamily="18" charset="-78"/>
              </a:rPr>
              <a:t>ถ้าพบว่า   -ห้อง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 Ante room</a:t>
            </a:r>
            <a:r>
              <a:rPr lang="th-TH" b="1" dirty="0">
                <a:latin typeface="Andalus" pitchFamily="18" charset="-78"/>
              </a:rPr>
              <a:t> &lt; -2.5  หรือ ห้อง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Isolation room  </a:t>
            </a:r>
            <a:r>
              <a:rPr lang="th-TH" b="1" dirty="0">
                <a:latin typeface="Andalus" pitchFamily="18" charset="-78"/>
              </a:rPr>
              <a:t>&lt; -4 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r>
              <a:rPr lang="th-TH" b="1" dirty="0">
                <a:latin typeface="Andalus" pitchFamily="18" charset="-78"/>
              </a:rPr>
              <a:t>ในขณะที่ยังเปิดระบบอยู่แสดงว่าห้องไม่เป็น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Negative Pressure   </a:t>
            </a:r>
            <a:r>
              <a:rPr lang="th-TH" b="1" dirty="0">
                <a:latin typeface="Andalus" pitchFamily="18" charset="-78"/>
              </a:rPr>
              <a:t>ให้กลับมา ตรวจสอบที่ตู้ควบคุมอีกครั้งว่ามีสัญญาณไฟสีแดงหรือเขียว ถ้าเปิดระบบเป็นสีเขียวอยู่ ให้ลองปิดระบบไว้ก่อน 5 นาที แล้วลองเปิดใหม่อีกครั้ง เพื่อเป็นการ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Set </a:t>
            </a:r>
            <a:r>
              <a:rPr lang="th-TH" b="1" dirty="0">
                <a:latin typeface="Andalus" pitchFamily="18" charset="-78"/>
              </a:rPr>
              <a:t>ระบบใหม่ ถ้ายังมีปัญหาเข็มเกย์ยังตกอยู่ ให้โทรแจ้งช่าง </a:t>
            </a:r>
            <a:r>
              <a:rPr lang="en-US" b="1" dirty="0" smtClean="0">
                <a:latin typeface="Andalus" pitchFamily="18" charset="-78"/>
                <a:cs typeface="Andalus" pitchFamily="18" charset="-78"/>
              </a:rPr>
              <a:t>tel. </a:t>
            </a:r>
            <a:r>
              <a:rPr lang="en-US" b="1" dirty="0">
                <a:latin typeface="Andalus" pitchFamily="18" charset="-78"/>
                <a:cs typeface="Andalus" pitchFamily="18" charset="-78"/>
              </a:rPr>
              <a:t>5700 ,1392 </a:t>
            </a:r>
            <a:r>
              <a:rPr lang="th-TH" b="1" dirty="0">
                <a:latin typeface="Andalus" pitchFamily="18" charset="-78"/>
              </a:rPr>
              <a:t>มาตรวจสอบ เพื่อแจ้งช่างบริษัทอีกที กรณีช่างยังไม่มา อาจต้องย้ายผู้ป่วยออกจากห้อง ไปอยู่ห้องที่ไม่มีปัญหารอจนกว่าจะมาแก้ไข หรือ งดใช้ห้องนั้นไปก่อนเนื่องจากอาจเกิดข้อขัดข้องของระบบควบคุม</a:t>
            </a:r>
            <a:endParaRPr lang="en-US" dirty="0">
              <a:latin typeface="Andalus" pitchFamily="18" charset="-78"/>
              <a:cs typeface="Andalus" pitchFamily="18" charset="-78"/>
            </a:endParaRPr>
          </a:p>
          <a:p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39081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 smtClean="0">
                <a:latin typeface="AR CENA" pitchFamily="2" charset="0"/>
              </a:rPr>
              <a:t>เกย์หน้าห้อง </a:t>
            </a:r>
            <a:r>
              <a:rPr lang="en-US" b="1" dirty="0" smtClean="0">
                <a:latin typeface="AR CENA" pitchFamily="2" charset="0"/>
              </a:rPr>
              <a:t>Modified Negative Pressure</a:t>
            </a:r>
            <a:endParaRPr lang="th-TH" b="1" dirty="0">
              <a:latin typeface="AR CENA" pitchFamily="2" charset="0"/>
            </a:endParaRPr>
          </a:p>
        </p:txBody>
      </p:sp>
      <p:pic>
        <p:nvPicPr>
          <p:cNvPr id="5122" name="Picture 2" descr="C:\Users\acere14\Desktop\204474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268760"/>
            <a:ext cx="4558800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3" name="Picture 3" descr="C:\Users\acere14\Desktop\204476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3484" y="1268760"/>
            <a:ext cx="4289559" cy="40324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73363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b="1" dirty="0">
                <a:solidFill>
                  <a:srgbClr val="D6ECFF">
                    <a:satMod val="200000"/>
                  </a:srgbClr>
                </a:solidFill>
                <a:latin typeface="AR CENA" pitchFamily="2" charset="0"/>
              </a:rPr>
              <a:t>เกย์หน้า</a:t>
            </a:r>
            <a:r>
              <a:rPr lang="th-TH" b="1" dirty="0" smtClean="0">
                <a:solidFill>
                  <a:srgbClr val="D6ECFF">
                    <a:satMod val="200000"/>
                  </a:srgbClr>
                </a:solidFill>
                <a:latin typeface="AR CENA" pitchFamily="2" charset="0"/>
              </a:rPr>
              <a:t>ห้อง </a:t>
            </a:r>
            <a:r>
              <a:rPr lang="en-US" b="1" dirty="0" smtClean="0">
                <a:solidFill>
                  <a:srgbClr val="D6ECFF">
                    <a:satMod val="200000"/>
                  </a:srgbClr>
                </a:solidFill>
                <a:latin typeface="AR CENA" pitchFamily="2" charset="0"/>
              </a:rPr>
              <a:t>Full  Negative Pressure</a:t>
            </a:r>
            <a:endParaRPr lang="th-TH" dirty="0"/>
          </a:p>
        </p:txBody>
      </p:sp>
      <p:pic>
        <p:nvPicPr>
          <p:cNvPr id="6146" name="Picture 2" descr="C:\Users\acere14\Desktop\204475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424994"/>
            <a:ext cx="4462811" cy="4452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cere14\Desktop\204477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706" y="1412776"/>
            <a:ext cx="4390632" cy="44644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68241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รถไฟใต้ดิน">
  <a:themeElements>
    <a:clrScheme name="รถไฟใต้ดิน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รถไฟใต้ดิน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รถไฟใต้ดิน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42</TotalTime>
  <Words>444</Words>
  <Application>Microsoft Office PowerPoint</Application>
  <PresentationFormat>นำเสนอทางหน้าจอ (4:3)</PresentationFormat>
  <Paragraphs>22</Paragraphs>
  <Slides>9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9</vt:i4>
      </vt:variant>
    </vt:vector>
  </HeadingPairs>
  <TitlesOfParts>
    <vt:vector size="10" baseType="lpstr">
      <vt:lpstr>รถไฟใต้ดิน</vt:lpstr>
      <vt:lpstr>ระบบ Negative Pressure Room</vt:lpstr>
      <vt:lpstr>ตัวแปรต่างๆ ในระบบห้องแยก</vt:lpstr>
      <vt:lpstr>การทำงานของระบบ  Negative Pressure</vt:lpstr>
      <vt:lpstr>การทำงานของระบบ  Modified   Negative Pressure</vt:lpstr>
      <vt:lpstr>อัตราการหมุนเวียนอากาศภายในห้องระบบ Negative Pressure</vt:lpstr>
      <vt:lpstr>การตรวจสอบเกย์ความดันที่หน้าห้องแยกโรค  </vt:lpstr>
      <vt:lpstr>ตรวจสอบเกย์ความดันที่หน้าห้อง Full negative pressure </vt:lpstr>
      <vt:lpstr>เกย์หน้าห้อง Modified Negative Pressure</vt:lpstr>
      <vt:lpstr>เกย์หน้าห้อง Full  Negative Pressure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ระบบ Negative Pressure Room</dc:title>
  <dc:creator>acere14</dc:creator>
  <cp:lastModifiedBy>acere14</cp:lastModifiedBy>
  <cp:revision>6</cp:revision>
  <dcterms:created xsi:type="dcterms:W3CDTF">2021-02-14T08:43:03Z</dcterms:created>
  <dcterms:modified xsi:type="dcterms:W3CDTF">2021-02-15T15:07:12Z</dcterms:modified>
</cp:coreProperties>
</file>