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4" r:id="rId1"/>
  </p:sldMasterIdLst>
  <p:notesMasterIdLst>
    <p:notesMasterId r:id="rId18"/>
  </p:notesMasterIdLst>
  <p:sldIdLst>
    <p:sldId id="256" r:id="rId2"/>
    <p:sldId id="257" r:id="rId3"/>
    <p:sldId id="261" r:id="rId4"/>
    <p:sldId id="262" r:id="rId5"/>
    <p:sldId id="263" r:id="rId6"/>
    <p:sldId id="265" r:id="rId7"/>
    <p:sldId id="266" r:id="rId8"/>
    <p:sldId id="267" r:id="rId9"/>
    <p:sldId id="259" r:id="rId10"/>
    <p:sldId id="270" r:id="rId11"/>
    <p:sldId id="271" r:id="rId12"/>
    <p:sldId id="264" r:id="rId13"/>
    <p:sldId id="272" r:id="rId14"/>
    <p:sldId id="258" r:id="rId15"/>
    <p:sldId id="260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5" d="100"/>
          <a:sy n="65" d="100"/>
        </p:scale>
        <p:origin x="-474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E9FA8-0E55-4B4C-A4F9-B1F2275B38BD}" type="datetimeFigureOut">
              <a:rPr lang="th-TH" smtClean="0"/>
              <a:t>14/08/63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0B0C9-167A-45CE-8A51-CBEC2EE757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478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30B0C9-167A-45CE-8A51-CBEC2EE7578C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2160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490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88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36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514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2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55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818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5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91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0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3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1867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563797"/>
          </a:xfrm>
        </p:spPr>
        <p:txBody>
          <a:bodyPr/>
          <a:lstStyle/>
          <a:p>
            <a:pPr algn="ctr"/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การบาดเจ็บที่สมอง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/>
            </a:r>
            <a:b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(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Traumatic Brain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Injury: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TBI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)</a:t>
            </a:r>
            <a:endParaRPr lang="th-TH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5" name="ชื่อเรื่องรอง 4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326993"/>
          </a:xfrm>
        </p:spPr>
        <p:txBody>
          <a:bodyPr>
            <a:noAutofit/>
          </a:bodyPr>
          <a:lstStyle/>
          <a:p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หมายถึง การบาดเจ็บที่ก่อให้เกิดการเปลี่ยนแปลงการทำงานของ</a:t>
            </a:r>
          </a:p>
          <a:p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สมองหรือเกิดพยาธิสภาพในสมอง อันเนื่องจากมีแรงภายนอกสมองมากระทบ </a:t>
            </a:r>
          </a:p>
        </p:txBody>
      </p:sp>
    </p:spTree>
    <p:extLst>
      <p:ext uri="{BB962C8B-B14F-4D97-AF65-F5344CB8AC3E}">
        <p14:creationId xmlns:p14="http://schemas.microsoft.com/office/powerpoint/2010/main" val="295083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Early Warning Signs </a:t>
            </a:r>
            <a:r>
              <a:rPr lang="th-TH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ภาวะความดันในกะโหลกศีรษะสูง (</a:t>
            </a:r>
            <a:r>
              <a:rPr lang="en-US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IICP</a:t>
            </a:r>
            <a:r>
              <a:rPr lang="th-TH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lang="th-TH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957589" y="2309373"/>
            <a:ext cx="9198091" cy="402336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GCS </a:t>
            </a:r>
            <a:r>
              <a:rPr lang="th-TH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แรกรับต่างจากห้องฉุกเฉิน </a:t>
            </a:r>
            <a:r>
              <a:rPr lang="en-US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≥ 1 </a:t>
            </a:r>
            <a:r>
              <a:rPr lang="th-TH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คะแนน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</a:t>
            </a:r>
            <a:r>
              <a:rPr lang="th-TH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ปวดศีรษะมากหรืออาเจียนพุ่ง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 Pupil </a:t>
            </a:r>
            <a:r>
              <a:rPr lang="th-TH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ต่างกัน </a:t>
            </a:r>
            <a:r>
              <a:rPr lang="en-US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&gt; 1 mm </a:t>
            </a:r>
            <a:r>
              <a:rPr lang="th-TH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หรือไม่มีปฏิกิริยาต่อแสง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4. </a:t>
            </a:r>
            <a:r>
              <a:rPr lang="th-TH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มีอาการสับสนหรือแสดงอาการก้าวร้าวอย่างเฉียบพลัน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5.</a:t>
            </a:r>
            <a:r>
              <a:rPr lang="th-TH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ตาพร่ามัว มองเห็นไม่ชัด หรือเห็นภาพซ้อน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6. </a:t>
            </a:r>
            <a:r>
              <a:rPr lang="th-TH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มีอาการอ่อนแรง หรือเกร็งของกล้ามเนื้อ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7.</a:t>
            </a:r>
            <a:r>
              <a:rPr lang="th-TH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ชัก</a:t>
            </a:r>
          </a:p>
        </p:txBody>
      </p:sp>
    </p:spTree>
    <p:extLst>
      <p:ext uri="{BB962C8B-B14F-4D97-AF65-F5344CB8AC3E}">
        <p14:creationId xmlns:p14="http://schemas.microsoft.com/office/powerpoint/2010/main" val="3441613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Early Warning Signs </a:t>
            </a: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</a:rPr>
              <a:t>ภาวะความดันในกะโหลกศีรษะสูง </a:t>
            </a:r>
            <a:r>
              <a:rPr lang="th-TH" dirty="0" smtClean="0">
                <a:solidFill>
                  <a:schemeClr val="tx1"/>
                </a:solidFill>
                <a:latin typeface="Angsana New" panose="02020603050405020304" pitchFamily="18" charset="-34"/>
              </a:rPr>
              <a:t>(ต่อ)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013656" y="1845734"/>
            <a:ext cx="8142024" cy="4023360"/>
          </a:xfrm>
        </p:spPr>
        <p:txBody>
          <a:bodyPr>
            <a:normAutofit/>
          </a:bodyPr>
          <a:lstStyle/>
          <a:p>
            <a:pPr marL="91440" lvl="2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n-US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8. BPs&gt; 150 </a:t>
            </a:r>
            <a:r>
              <a:rPr lang="en-US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mmHg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9. MAP ≥ 120 mmHg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10. Pulse pressure &gt; 50 mmHg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11. Pulse &lt; 60 </a:t>
            </a:r>
            <a:r>
              <a:rPr lang="th-TH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ครั้ง</a:t>
            </a:r>
            <a:r>
              <a:rPr lang="en-US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/</a:t>
            </a:r>
            <a:r>
              <a:rPr lang="th-TH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นาที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12. Respiratory irregularity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13. </a:t>
            </a:r>
            <a:r>
              <a:rPr lang="th-TH" sz="2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มีไข้</a:t>
            </a:r>
            <a:endParaRPr lang="th-TH" sz="2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70691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กิจกรรมการพยาบาล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21217" y="2348010"/>
            <a:ext cx="10434463" cy="402336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</a:t>
            </a:r>
            <a:r>
              <a:rPr lang="th-TH" sz="32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จัด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ท่านอนศีรษะสูงประมาณ 30 </a:t>
            </a:r>
            <a:r>
              <a:rPr lang="th-TH" sz="32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องศา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ตรวจวัดสัญญาณชีพ </a:t>
            </a:r>
            <a:r>
              <a:rPr lang="th-TH" sz="32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และระบบ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ประสาททุก </a:t>
            </a:r>
            <a:r>
              <a:rPr lang="en-US" sz="32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1-2</a:t>
            </a:r>
            <a:r>
              <a:rPr lang="th-TH" sz="32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ชั่วโมง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จัดศีรษะผู้ป่วยให้อยู่ในแนวตรง ไม่เอียงหรือพับงอ </a:t>
            </a:r>
            <a:r>
              <a:rPr lang="th-TH" sz="32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ข้อสะโพกงอไม่เกิน </a:t>
            </a:r>
            <a:r>
              <a:rPr lang="en-US" sz="32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90 </a:t>
            </a:r>
            <a:r>
              <a:rPr lang="th-TH" sz="32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องศา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4. </a:t>
            </a:r>
            <a:r>
              <a:rPr lang="th-TH" sz="32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แนะนำไม่ให้ผู้ป่วยไอ เบ่ง หรือจามแรง หรือหลีกเลี่ยงกิจกรรมที่ทำให้เกิดแรงดันในช่องท้อง</a:t>
            </a:r>
            <a:endParaRPr lang="en-US" sz="3200" dirty="0" smtClean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5</a:t>
            </a:r>
            <a:r>
              <a:rPr lang="en-US" sz="32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ดูแลทางเดินหายใจให้โล่งมีการระบายอากาศที่ดีหรือให้ออกซิเจนตามแผนการ รักษา </a:t>
            </a:r>
            <a:endParaRPr lang="th-TH" sz="3200" dirty="0" smtClean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41427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กิจกรรมการพยาบาล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09859" y="2451041"/>
            <a:ext cx="9545821" cy="402336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6.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ดูแลให้สารน้ าทางหลอดเลือดด าตามแผนการรักษา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0.9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%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NSS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7.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ดูแลให้ยาตามแผนการรักษาและติดตามผลข้างเคียง (ยากันชัก ยาลดสมองบวม)</a:t>
            </a:r>
          </a:p>
          <a:p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8.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เฝ้าระวังการเกิดอาการและอาการแสดงของภาวะ 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IICP</a:t>
            </a:r>
          </a:p>
          <a:p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9.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ติดตามผลทางห้องปฏิบัติตาม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10.Record I/O </a:t>
            </a: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9294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คำแนะนำสำหรับผู้ที่มีสมองบาดเจ็บ</a:t>
            </a:r>
            <a:br>
              <a:rPr lang="th-TH" dirty="0">
                <a:solidFill>
                  <a:schemeClr val="tx1"/>
                </a:solidFill>
              </a:rPr>
            </a:br>
            <a:r>
              <a:rPr lang="th-TH" dirty="0">
                <a:solidFill>
                  <a:schemeClr val="tx1"/>
                </a:solidFill>
              </a:rPr>
              <a:t>วิธีดูแลและสังเกตอาการที่</a:t>
            </a:r>
            <a:r>
              <a:rPr lang="th-TH" dirty="0" smtClean="0">
                <a:solidFill>
                  <a:schemeClr val="tx1"/>
                </a:solidFill>
              </a:rPr>
              <a:t>บ้าน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047740" y="1845734"/>
            <a:ext cx="9107939" cy="4023360"/>
          </a:xfrm>
        </p:spPr>
        <p:txBody>
          <a:bodyPr>
            <a:normAutofit fontScale="92500" lnSpcReduction="10000"/>
          </a:bodyPr>
          <a:lstStyle/>
          <a:p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● ซึมลงกว่าเดิม ปลุกไม่ตื่น หรือ หมดสติ</a:t>
            </a:r>
          </a:p>
          <a:p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● กระสับกระส่าย การพูดหรือพฤติกรรมผิดปกติ</a:t>
            </a:r>
          </a:p>
          <a:p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● ชักกระตุก</a:t>
            </a:r>
          </a:p>
          <a:p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● แขนขาอ่อนแรงลง</a:t>
            </a:r>
          </a:p>
          <a:p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● มีไข้</a:t>
            </a:r>
          </a:p>
          <a:p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● อาเจียน</a:t>
            </a:r>
          </a:p>
          <a:p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● อาการปวดศีรษะที่รับประทานยาแก้ปวดแล้วไม่</a:t>
            </a:r>
            <a:r>
              <a:rPr lang="th-TH" sz="32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ทุเลา</a:t>
            </a: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7607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คำแนะนำสำหรับผู้ที่มีสมองบาดเจ็บ</a:t>
            </a:r>
            <a:br>
              <a:rPr lang="th-TH" dirty="0">
                <a:solidFill>
                  <a:schemeClr val="tx1"/>
                </a:solidFill>
              </a:rPr>
            </a:br>
            <a:r>
              <a:rPr lang="th-TH" dirty="0">
                <a:solidFill>
                  <a:schemeClr val="tx1"/>
                </a:solidFill>
              </a:rPr>
              <a:t>วิธีดูแลและสังเกตอาการที่</a:t>
            </a:r>
            <a:r>
              <a:rPr lang="th-TH" dirty="0" smtClean="0">
                <a:solidFill>
                  <a:schemeClr val="tx1"/>
                </a:solidFill>
              </a:rPr>
              <a:t>บ้าน(ต่อ)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97280" y="2369712"/>
            <a:ext cx="10058400" cy="3940936"/>
          </a:xfrm>
        </p:spPr>
        <p:txBody>
          <a:bodyPr/>
          <a:lstStyle/>
          <a:p>
            <a:r>
              <a:rPr lang="th-TH" sz="30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● มีน้ำใสหรือน้ำใสปนเลือด ออกจากหู จมูก หรือลงคอ (ไม่ควรสั่งน้ำมูก)</a:t>
            </a:r>
          </a:p>
          <a:p>
            <a:r>
              <a:rPr lang="th-TH" sz="30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● ปวดท้ายทอย</a:t>
            </a:r>
          </a:p>
          <a:p>
            <a:r>
              <a:rPr lang="th-TH" sz="30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● เวียนศีรษะ ตาพร่า หรือเห็นภาพซ้อน</a:t>
            </a:r>
          </a:p>
          <a:p>
            <a:r>
              <a:rPr lang="th-TH" sz="30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● อาการผิดปกติ</a:t>
            </a:r>
            <a:r>
              <a:rPr lang="th-TH" sz="3000" dirty="0" err="1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อื่นๆ</a:t>
            </a:r>
            <a:r>
              <a:rPr lang="th-TH" sz="30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0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ที่น่าสงสัย </a:t>
            </a:r>
          </a:p>
          <a:p>
            <a:r>
              <a:rPr lang="th-TH" sz="30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ควรมีผู้ดูแลที่</a:t>
            </a:r>
            <a:r>
              <a:rPr lang="th-TH" sz="30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สามารถสังเกต</a:t>
            </a:r>
            <a:r>
              <a:rPr lang="th-TH" sz="30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อาการและเข้าใจวิธีปฏิบัติเพื่อคอยดูแลผู้ป่วยอย่างใกล้ชิดอย่างน้อย 24 ชม. และควรปลุกผู้ป่วย</a:t>
            </a:r>
            <a:r>
              <a:rPr lang="th-TH" sz="30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ทุก 2-4 </a:t>
            </a:r>
            <a:r>
              <a:rPr lang="th-TH" sz="30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ชั่วโมง ภายใน 24 ชม.แรก 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92988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10159" y="672970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Thank you</a:t>
            </a:r>
            <a:r>
              <a:rPr lang="th-TH" dirty="0"/>
              <a:t/>
            </a:r>
            <a:br>
              <a:rPr lang="th-TH" dirty="0"/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94969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04869" y="961852"/>
            <a:ext cx="10058400" cy="1450757"/>
          </a:xfrm>
        </p:spPr>
        <p:txBody>
          <a:bodyPr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ความรุนแรงของการ</a:t>
            </a:r>
            <a:r>
              <a:rPr lang="th-TH" dirty="0" smtClean="0">
                <a:solidFill>
                  <a:schemeClr val="tx1"/>
                </a:solidFill>
              </a:rPr>
              <a:t>บาดเจ็บ</a:t>
            </a: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296775"/>
              </p:ext>
            </p:extLst>
          </p:nvPr>
        </p:nvGraphicFramePr>
        <p:xfrm>
          <a:off x="985928" y="2605918"/>
          <a:ext cx="10496282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8109">
                  <a:extLst>
                    <a:ext uri="{9D8B030D-6E8A-4147-A177-3AD203B41FA5}">
                      <a16:colId xmlns:a16="http://schemas.microsoft.com/office/drawing/2014/main" xmlns="" val="2128831654"/>
                    </a:ext>
                  </a:extLst>
                </a:gridCol>
                <a:gridCol w="2293034">
                  <a:extLst>
                    <a:ext uri="{9D8B030D-6E8A-4147-A177-3AD203B41FA5}">
                      <a16:colId xmlns:a16="http://schemas.microsoft.com/office/drawing/2014/main" xmlns="" val="4129738246"/>
                    </a:ext>
                  </a:extLst>
                </a:gridCol>
                <a:gridCol w="2729132">
                  <a:extLst>
                    <a:ext uri="{9D8B030D-6E8A-4147-A177-3AD203B41FA5}">
                      <a16:colId xmlns:a16="http://schemas.microsoft.com/office/drawing/2014/main" xmlns="" val="2705383183"/>
                    </a:ext>
                  </a:extLst>
                </a:gridCol>
                <a:gridCol w="2296007">
                  <a:extLst>
                    <a:ext uri="{9D8B030D-6E8A-4147-A177-3AD203B41FA5}">
                      <a16:colId xmlns:a16="http://schemas.microsoft.com/office/drawing/2014/main" xmlns="" val="130908003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องค์ประกอบการวินิจฉัย</a:t>
                      </a:r>
                      <a:endParaRPr lang="th-TH" sz="3200" dirty="0">
                        <a:solidFill>
                          <a:schemeClr val="tx1"/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 anchor="ctr">
                    <a:solidFill>
                      <a:srgbClr val="FFCC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ระดับความรุนแรง</a:t>
                      </a:r>
                    </a:p>
                    <a:p>
                      <a:pPr algn="ctr"/>
                      <a:endParaRPr lang="th-TH" sz="3200" dirty="0">
                        <a:solidFill>
                          <a:schemeClr val="tx1"/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041173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ไม่รุนแรง (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Mild)</a:t>
                      </a:r>
                      <a:endParaRPr lang="th-TH" sz="3200" dirty="0">
                        <a:solidFill>
                          <a:schemeClr val="tx1"/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ปานกลาง</a:t>
                      </a:r>
                      <a:r>
                        <a:rPr lang="th-TH" sz="3200" baseline="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(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Moderate)</a:t>
                      </a:r>
                      <a:endParaRPr lang="th-TH" sz="3200" dirty="0">
                        <a:solidFill>
                          <a:schemeClr val="tx1"/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รุนแรง (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Severe)</a:t>
                      </a:r>
                      <a:endParaRPr lang="th-TH" sz="3200" dirty="0">
                        <a:solidFill>
                          <a:schemeClr val="tx1"/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9871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Glasgow Coma Scale Score (GCS)</a:t>
                      </a:r>
                      <a:endParaRPr lang="th-TH" sz="3200" dirty="0">
                        <a:solidFill>
                          <a:schemeClr val="tx1"/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13-15</a:t>
                      </a:r>
                      <a:endParaRPr lang="th-TH" sz="3200" dirty="0">
                        <a:solidFill>
                          <a:schemeClr val="tx1"/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9-12</a:t>
                      </a:r>
                      <a:endParaRPr lang="th-TH" sz="3200" dirty="0">
                        <a:solidFill>
                          <a:schemeClr val="tx1"/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3-8</a:t>
                      </a:r>
                      <a:endParaRPr lang="th-TH" sz="3200" dirty="0">
                        <a:solidFill>
                          <a:schemeClr val="tx1"/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6011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2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ระดับความรู้สึกตัวของผู้ป่วย</a:t>
            </a:r>
            <a:b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Glasgow Coma Scale (GCS)</a:t>
            </a:r>
            <a:endParaRPr lang="th-TH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279560" y="1845734"/>
            <a:ext cx="8876119" cy="4023360"/>
          </a:xfrm>
        </p:spPr>
        <p:txBody>
          <a:bodyPr>
            <a:normAutofit/>
          </a:bodyPr>
          <a:lstStyle/>
          <a:p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ความสามารถลืมตา (</a:t>
            </a:r>
            <a:r>
              <a:rPr lang="en-US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Eye opening)</a:t>
            </a:r>
          </a:p>
          <a:p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ระดับคะแนน 1-4 </a:t>
            </a:r>
          </a:p>
          <a:p>
            <a:r>
              <a:rPr lang="en-US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E1= </a:t>
            </a:r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ไม่ลืมตาเลย (</a:t>
            </a:r>
            <a:r>
              <a:rPr lang="en-US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none) </a:t>
            </a:r>
          </a:p>
          <a:p>
            <a:r>
              <a:rPr lang="en-US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E2= </a:t>
            </a:r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ลืมตาเมื่อเจ็บ (</a:t>
            </a:r>
            <a:r>
              <a:rPr lang="en-US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pain) </a:t>
            </a:r>
          </a:p>
          <a:p>
            <a:r>
              <a:rPr lang="en-US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E3= </a:t>
            </a:r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ลืมตาเมื่อเรียก (</a:t>
            </a:r>
            <a:r>
              <a:rPr lang="en-US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speech) </a:t>
            </a:r>
          </a:p>
          <a:p>
            <a:r>
              <a:rPr lang="en-US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E4= </a:t>
            </a:r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ลืมตาเอง (</a:t>
            </a:r>
            <a:r>
              <a:rPr lang="en-US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spontaneous) </a:t>
            </a:r>
          </a:p>
          <a:p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ในกรณีที่ผู้ป่วยตาบวมปิดให้ใช้ สัญญาลักษณ์เป็น </a:t>
            </a:r>
            <a:r>
              <a:rPr lang="en-US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EC</a:t>
            </a:r>
          </a:p>
        </p:txBody>
      </p:sp>
    </p:spTree>
    <p:extLst>
      <p:ext uri="{BB962C8B-B14F-4D97-AF65-F5344CB8AC3E}">
        <p14:creationId xmlns:p14="http://schemas.microsoft.com/office/powerpoint/2010/main" val="16045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>
                <a:solidFill>
                  <a:schemeClr val="tx1"/>
                </a:solidFill>
                <a:latin typeface="Angsana New" pitchFamily="18" charset="-34"/>
              </a:rPr>
              <a:t>ระดับความรู้สึกตัวของผู้ป่วย </a:t>
            </a:r>
            <a:br>
              <a:rPr lang="th-TH" dirty="0">
                <a:solidFill>
                  <a:schemeClr val="tx1"/>
                </a:solidFill>
                <a:latin typeface="Angsana New" pitchFamily="18" charset="-34"/>
              </a:rPr>
            </a:br>
            <a:r>
              <a:rPr lang="en-US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Glasgow Coma Scale (GCS)</a:t>
            </a:r>
            <a:r>
              <a:rPr lang="th-TH" dirty="0">
                <a:solidFill>
                  <a:schemeClr val="tx1"/>
                </a:solidFill>
                <a:latin typeface="Angsana New" pitchFamily="18" charset="-34"/>
              </a:rPr>
              <a:t> (ต่อ)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854558" y="1845734"/>
            <a:ext cx="9301122" cy="40233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2.การประเมินการเคลื่อนไหวของแขน ขา</a:t>
            </a:r>
          </a:p>
          <a:p>
            <a:pPr marL="0" indent="0">
              <a:buNone/>
            </a:pPr>
            <a:r>
              <a:rPr lang="th-TH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ระดับคะแนน 1-6 </a:t>
            </a:r>
            <a:endParaRPr lang="en-US" sz="28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M1=</a:t>
            </a:r>
            <a:r>
              <a:rPr lang="th-TH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ไม่มีการเคลื่อนไหว </a:t>
            </a:r>
            <a:endParaRPr lang="en-US" sz="28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M2=</a:t>
            </a:r>
            <a:r>
              <a:rPr lang="th-TH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แขนและขาเหยียดผิดปกติ(</a:t>
            </a:r>
            <a:r>
              <a:rPr lang="en-US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Decerebration)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M3=</a:t>
            </a:r>
            <a:r>
              <a:rPr lang="th-TH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แขนงอเข้าหาลำตัว ส่วนขาทั้ง 2 ข้างเหยียดงอ(</a:t>
            </a:r>
            <a:r>
              <a:rPr lang="en-US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Decortication)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M4 =</a:t>
            </a:r>
            <a:r>
              <a:rPr lang="th-TH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เมื่อทำให้เจ็บชักแขนขาหนี(</a:t>
            </a:r>
            <a:r>
              <a:rPr lang="en-US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withdrawal )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M5=</a:t>
            </a:r>
            <a:r>
              <a:rPr lang="th-TH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ไม่ทำตามสั่ง แต่ ทราบตำแหน่งที่เจ็บ (</a:t>
            </a:r>
            <a:r>
              <a:rPr lang="en-US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localized to pain)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M6=</a:t>
            </a:r>
            <a:r>
              <a:rPr lang="th-TH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เคลื่อนไหวตามคำ สั่งได้ถูกต้อง(</a:t>
            </a:r>
            <a:r>
              <a:rPr lang="en-US" sz="28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obey to command)</a:t>
            </a:r>
            <a:endParaRPr lang="th-TH" sz="28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0038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ระดับความรู้สึกตัวของผู้ป่วย </a:t>
            </a:r>
            <a:b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Glasgow Coma Scale (GCS) (</a:t>
            </a: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ต่อ)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009104" y="1845734"/>
            <a:ext cx="9146576" cy="40233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3.การตอบสนอง</a:t>
            </a:r>
            <a:r>
              <a:rPr lang="th-TH" sz="32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ต่อคำพูด </a:t>
            </a:r>
            <a:r>
              <a:rPr lang="th-TH" sz="32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sz="32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Verbal response)</a:t>
            </a:r>
            <a:endParaRPr lang="th-TH" sz="32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ระดับคะแนน 1-5 </a:t>
            </a:r>
            <a:endParaRPr lang="en-US" sz="32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V1=</a:t>
            </a:r>
            <a:r>
              <a:rPr lang="th-TH" sz="32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ไม่ส่งเสียง </a:t>
            </a:r>
            <a:endParaRPr lang="en-US" sz="32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V2 = </a:t>
            </a:r>
            <a:r>
              <a:rPr lang="th-TH" sz="32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ส่งเสียงไม่ เป็น</a:t>
            </a:r>
            <a:r>
              <a:rPr lang="th-TH" sz="32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คำพูด</a:t>
            </a:r>
            <a:endParaRPr lang="en-US" sz="32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V3= </a:t>
            </a:r>
            <a:r>
              <a:rPr lang="th-TH" sz="32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ส่งเสียงเป็นคำ ๆ</a:t>
            </a:r>
            <a:endParaRPr lang="en-US" sz="32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V4= </a:t>
            </a:r>
            <a:r>
              <a:rPr lang="th-TH" sz="32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พูดได้เป็นประโยคแต่ สับสน</a:t>
            </a:r>
            <a:endParaRPr lang="en-US" sz="32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V5= </a:t>
            </a:r>
            <a:r>
              <a:rPr lang="th-TH" sz="32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พูดตอบคำถามได้ปกติ และถูกต้อง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62151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การประเมินรูม่านตา (</a:t>
            </a:r>
            <a:r>
              <a:rPr lang="en-US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Pupil) </a:t>
            </a:r>
            <a:endParaRPr lang="th-TH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4" name="ตัวแทนเนื้อหา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9871" y="2132308"/>
            <a:ext cx="5589430" cy="392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104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Angsana New" panose="02020603050405020304" pitchFamily="18" charset="-34"/>
              </a:rPr>
              <a:t>การประเมินลักษณะของรูม่านตา (ต่อ)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97280" y="2206342"/>
            <a:ext cx="10058400" cy="4023360"/>
          </a:xfrm>
        </p:spPr>
        <p:txBody>
          <a:bodyPr/>
          <a:lstStyle/>
          <a:p>
            <a:pPr marL="742950" lvl="2" indent="-342900"/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ปฏิกิริยาต่อแสง ( 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react to light) </a:t>
            </a:r>
          </a:p>
          <a:p>
            <a:pPr marL="1200150" lvl="3" indent="-342900"/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Briskly , reaction to light  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R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=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ปฏิกิริยาต่อแสงปกติ  </a:t>
            </a:r>
          </a:p>
          <a:p>
            <a:pPr marL="1200150" lvl="3" indent="-342900"/>
            <a:r>
              <a:rPr lang="en-US" sz="32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Slugish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, slow  reaction to  light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=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ปฏิกิริยาต่อแสงช้า   </a:t>
            </a:r>
          </a:p>
          <a:p>
            <a:pPr marL="1200150" lvl="3" indent="-342900"/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Fix, non reaction  to  light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/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N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=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ไม่มีปฏิกิริยาต่อแสง </a:t>
            </a:r>
          </a:p>
          <a:p>
            <a:pPr marL="1200150" lvl="3" indent="-342900"/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Close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				</a:t>
            </a:r>
            <a:r>
              <a:rPr lang="en-US" sz="32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= 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ตาบวมปิด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th-TH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02956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การประเมินกำลังของแขนขา (</a:t>
            </a:r>
            <a:r>
              <a:rPr lang="en-US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Motor power</a:t>
            </a:r>
            <a:r>
              <a:rPr 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lang="th-TH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485622" y="1845734"/>
            <a:ext cx="8670057" cy="4023360"/>
          </a:xfrm>
        </p:spPr>
        <p:txBody>
          <a:bodyPr/>
          <a:lstStyle/>
          <a:p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เกรด 0 = ไม่มีการเคลื่อนไหว,กล้ามเนื้อไม่หดตัว </a:t>
            </a:r>
          </a:p>
          <a:p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เกรด 1 = กล้ามเนื้อมีการหดรัดตัวแต่ไม่มีการเคลื่อนไหว</a:t>
            </a:r>
          </a:p>
          <a:p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เกรด 2 =  เคลื่อนไหวได้ในแนวราบแต่ต้านแรงโน้มถ่วงไม่ได้</a:t>
            </a:r>
          </a:p>
          <a:p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เกรด 3 =  สามารถยกต้านแรงโน้มถ่วงได้แต่ต้านแรงผู้ตรวจไม่ได้ </a:t>
            </a:r>
          </a:p>
          <a:p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เกรด 4 =  ยกต้านแรงต้านแรงผู้ตรวจได้พอควร </a:t>
            </a:r>
          </a:p>
          <a:p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เกรด 5 =  มีกำลังปกติ  สามารถต้านแรงผู้ตรวจได้ 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0635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>
                <a:solidFill>
                  <a:schemeClr val="tx1"/>
                </a:solidFill>
              </a:rPr>
              <a:t>สมองบาดเจ็บที่ไม่รุนแรง</a:t>
            </a:r>
            <a:r>
              <a:rPr lang="th-TH" dirty="0"/>
              <a:t/>
            </a:r>
            <a:br>
              <a:rPr lang="th-TH" dirty="0"/>
            </a:br>
            <a:endParaRPr lang="th-TH" dirty="0"/>
          </a:p>
        </p:txBody>
      </p:sp>
      <p:graphicFrame>
        <p:nvGraphicFramePr>
          <p:cNvPr id="5" name="ตัวแทนเนื้อหา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469414"/>
              </p:ext>
            </p:extLst>
          </p:nvPr>
        </p:nvGraphicFramePr>
        <p:xfrm>
          <a:off x="721216" y="1236371"/>
          <a:ext cx="11037195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9065">
                  <a:extLst>
                    <a:ext uri="{9D8B030D-6E8A-4147-A177-3AD203B41FA5}">
                      <a16:colId xmlns:a16="http://schemas.microsoft.com/office/drawing/2014/main" xmlns="" val="775554151"/>
                    </a:ext>
                  </a:extLst>
                </a:gridCol>
                <a:gridCol w="3679065">
                  <a:extLst>
                    <a:ext uri="{9D8B030D-6E8A-4147-A177-3AD203B41FA5}">
                      <a16:colId xmlns:a16="http://schemas.microsoft.com/office/drawing/2014/main" xmlns="" val="1187443330"/>
                    </a:ext>
                  </a:extLst>
                </a:gridCol>
                <a:gridCol w="3679065">
                  <a:extLst>
                    <a:ext uri="{9D8B030D-6E8A-4147-A177-3AD203B41FA5}">
                      <a16:colId xmlns:a16="http://schemas.microsoft.com/office/drawing/2014/main" xmlns="" val="403871231"/>
                    </a:ext>
                  </a:extLst>
                </a:gridCol>
              </a:tblGrid>
              <a:tr h="75857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กลุ่มที่ 1 </a:t>
                      </a:r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Low risk*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กลุ่มที่ 2 </a:t>
                      </a:r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Moderate risk*</a:t>
                      </a:r>
                    </a:p>
                    <a:p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กลุ่มที่ 3 </a:t>
                      </a:r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High risk*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7609915"/>
                  </a:ext>
                </a:extLst>
              </a:tr>
              <a:tr h="405670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1. Asymptomatic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2. GCS score of 15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3. No headache**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4. Scalp injury - bruise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or laceration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1. GCS score 13-14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2. GCS score 15 </a:t>
                      </a:r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และมี</a:t>
                      </a:r>
                    </a:p>
                    <a:p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● </a:t>
                      </a:r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Vomiting (&lt; 2 episodes)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● </a:t>
                      </a:r>
                      <a:r>
                        <a:rPr lang="en-US" sz="2400" dirty="0" err="1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Hx</a:t>
                      </a:r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Loss of consciousness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● Headache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● Post-traumatic amnesia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Transient loss of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consciousness (seconds)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● Risks of coagulopathy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● Drug / alcohol intoxication 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</a:t>
                      </a:r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มีอย่างน้อย 1 ข้อ)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1. GCS score 13-14 </a:t>
                      </a:r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หลังสังเกต</a:t>
                      </a:r>
                    </a:p>
                    <a:p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อาการ 1-2 ชั่วโมง</a:t>
                      </a:r>
                    </a:p>
                    <a:p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2. สงสัย </a:t>
                      </a:r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open skull fracture </a:t>
                      </a:r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และ/</a:t>
                      </a:r>
                    </a:p>
                    <a:p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หรือ </a:t>
                      </a:r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skull base fracture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3. Vomiting (&gt; 2 Episode)21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4. Decrease of score at least 2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points, not clearly caused by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seizures, drugs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5. Focal neurological signs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6. Post-traumatic seizure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7. Age &gt; 60</a:t>
                      </a:r>
                    </a:p>
                    <a:p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</a:t>
                      </a:r>
                      <a:r>
                        <a:rPr lang="th-TH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มีอย่างน้อย 1 ข้อ)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8715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83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ย้อนยุค">
  <a:themeElements>
    <a:clrScheme name="ย้อนยุค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ย้อนยุค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ย้อนยุค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291</TotalTime>
  <Words>983</Words>
  <Application>Microsoft Office PowerPoint</Application>
  <PresentationFormat>กำหนดเอง</PresentationFormat>
  <Paragraphs>127</Paragraphs>
  <Slides>16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16</vt:i4>
      </vt:variant>
    </vt:vector>
  </HeadingPairs>
  <TitlesOfParts>
    <vt:vector size="17" baseType="lpstr">
      <vt:lpstr>ย้อนยุค</vt:lpstr>
      <vt:lpstr>การบาดเจ็บที่สมอง  (Traumatic Brain Injury: TBI)</vt:lpstr>
      <vt:lpstr>ความรุนแรงของการบาดเจ็บ </vt:lpstr>
      <vt:lpstr>ระดับความรู้สึกตัวของผู้ป่วย Glasgow Coma Scale (GCS)</vt:lpstr>
      <vt:lpstr>ระดับความรู้สึกตัวของผู้ป่วย  Glasgow Coma Scale (GCS) (ต่อ)</vt:lpstr>
      <vt:lpstr>ระดับความรู้สึกตัวของผู้ป่วย  Glasgow Coma Scale (GCS) (ต่อ)</vt:lpstr>
      <vt:lpstr>การประเมินรูม่านตา (Pupil) </vt:lpstr>
      <vt:lpstr>การประเมินลักษณะของรูม่านตา (ต่อ)</vt:lpstr>
      <vt:lpstr>การประเมินกำลังของแขนขา (Motor power)</vt:lpstr>
      <vt:lpstr>สมองบาดเจ็บที่ไม่รุนแรง </vt:lpstr>
      <vt:lpstr>Early Warning Signs ภาวะความดันในกะโหลกศีรษะสูง (IICP)</vt:lpstr>
      <vt:lpstr>Early Warning Signs ภาวะความดันในกะโหลกศีรษะสูง (ต่อ)</vt:lpstr>
      <vt:lpstr>กิจกรรมการพยาบาล</vt:lpstr>
      <vt:lpstr>กิจกรรมการพยาบาล</vt:lpstr>
      <vt:lpstr>คำแนะนำสำหรับผู้ที่มีสมองบาดเจ็บ วิธีดูแลและสังเกตอาการที่บ้าน</vt:lpstr>
      <vt:lpstr>คำแนะนำสำหรับผู้ที่มีสมองบาดเจ็บ วิธีดูแลและสังเกตอาการที่บ้าน(ต่อ)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การบาดเจ็บที่สมอง  (Traumatic Brain Injury: TBI)</dc:title>
  <dc:creator>Windows User</dc:creator>
  <cp:lastModifiedBy>user1</cp:lastModifiedBy>
  <cp:revision>70</cp:revision>
  <dcterms:created xsi:type="dcterms:W3CDTF">2020-08-09T03:02:36Z</dcterms:created>
  <dcterms:modified xsi:type="dcterms:W3CDTF">2020-08-14T01:37:11Z</dcterms:modified>
</cp:coreProperties>
</file>