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5" r:id="rId13"/>
    <p:sldId id="268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FFCC"/>
    <a:srgbClr val="99FF66"/>
    <a:srgbClr val="66FFFF"/>
    <a:srgbClr val="FFCCCC"/>
    <a:srgbClr val="FF9999"/>
    <a:srgbClr val="FF5229"/>
    <a:srgbClr val="FFFFCC"/>
    <a:srgbClr val="FF7C8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26C3-75B3-44C1-BDDE-C72F19693721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26F9-23ED-4831-9F46-3A2207F48D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874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26C3-75B3-44C1-BDDE-C72F19693721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26F9-23ED-4831-9F46-3A2207F48D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126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26C3-75B3-44C1-BDDE-C72F19693721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26F9-23ED-4831-9F46-3A2207F48D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205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26C3-75B3-44C1-BDDE-C72F19693721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26F9-23ED-4831-9F46-3A2207F48D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830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26C3-75B3-44C1-BDDE-C72F19693721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26F9-23ED-4831-9F46-3A2207F48D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240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26C3-75B3-44C1-BDDE-C72F19693721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26F9-23ED-4831-9F46-3A2207F48D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530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26C3-75B3-44C1-BDDE-C72F19693721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26F9-23ED-4831-9F46-3A2207F48D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956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26C3-75B3-44C1-BDDE-C72F19693721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26F9-23ED-4831-9F46-3A2207F48D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078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26C3-75B3-44C1-BDDE-C72F19693721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26F9-23ED-4831-9F46-3A2207F48D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95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26C3-75B3-44C1-BDDE-C72F19693721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26F9-23ED-4831-9F46-3A2207F48D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453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26C3-75B3-44C1-BDDE-C72F19693721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26F9-23ED-4831-9F46-3A2207F48D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050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D26C3-75B3-44C1-BDDE-C72F19693721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E26F9-23ED-4831-9F46-3A2207F48D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765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57130" y="2356138"/>
            <a:ext cx="6336704" cy="156966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/>
              <a:t>การสร้างแบบพิมพ์จำลองสามมิติ</a:t>
            </a:r>
          </a:p>
          <a:p>
            <a:pPr algn="ctr"/>
            <a:r>
              <a:rPr lang="th-TH" sz="4800" b="1" dirty="0" smtClean="0"/>
              <a:t>( </a:t>
            </a:r>
            <a:r>
              <a:rPr lang="en-US" sz="4800" b="1" dirty="0" smtClean="0"/>
              <a:t>3D Prototyping </a:t>
            </a:r>
            <a:r>
              <a:rPr lang="th-TH" sz="4800" b="1" dirty="0" smtClean="0"/>
              <a:t>)</a:t>
            </a:r>
            <a:endParaRPr lang="th-TH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759156" y="4221088"/>
            <a:ext cx="3732651" cy="523220"/>
          </a:xfrm>
          <a:prstGeom prst="rect">
            <a:avLst/>
          </a:prstGeom>
          <a:solidFill>
            <a:srgbClr val="FF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Sorawut</a:t>
            </a:r>
            <a:r>
              <a:rPr lang="en-US" b="1" dirty="0" smtClean="0"/>
              <a:t> </a:t>
            </a:r>
            <a:r>
              <a:rPr lang="en-US" b="1" dirty="0" err="1" smtClean="0"/>
              <a:t>Thamyongkit</a:t>
            </a:r>
            <a:endParaRPr lang="th-TH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49217" y="5013176"/>
            <a:ext cx="4752529" cy="52322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Present by </a:t>
            </a:r>
            <a:r>
              <a:rPr lang="en-US" b="1" dirty="0" err="1" smtClean="0"/>
              <a:t>Anucha</a:t>
            </a:r>
            <a:r>
              <a:rPr lang="en-US" b="1" dirty="0" smtClean="0"/>
              <a:t> </a:t>
            </a:r>
            <a:r>
              <a:rPr lang="en-US" b="1" dirty="0" err="1" smtClean="0"/>
              <a:t>inyasri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42030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8" y="771385"/>
            <a:ext cx="4248472" cy="70788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post</a:t>
            </a:r>
            <a:r>
              <a:rPr lang="en-US" sz="4000" b="1" dirty="0" err="1" smtClean="0"/>
              <a:t>operation</a:t>
            </a:r>
            <a:endParaRPr lang="th-TH" sz="4000" b="1" dirty="0"/>
          </a:p>
        </p:txBody>
      </p:sp>
      <p:pic>
        <p:nvPicPr>
          <p:cNvPr id="9218" name="Picture 2" descr="C:\Users\user1\Desktop\New folder\S__4301619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5"/>
          <a:stretch/>
        </p:blipFill>
        <p:spPr bwMode="auto">
          <a:xfrm>
            <a:off x="1691680" y="2564904"/>
            <a:ext cx="7032498" cy="2492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31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9912" y="332656"/>
            <a:ext cx="4248472" cy="1323439"/>
          </a:xfrm>
          <a:prstGeom prst="rect">
            <a:avLst/>
          </a:prstGeom>
          <a:solidFill>
            <a:srgbClr val="FF5229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/>
              <a:t>ข้อจำกัดและข้อควรระวังในการใช้ </a:t>
            </a:r>
            <a:r>
              <a:rPr lang="en-US" sz="4000" b="1" dirty="0" smtClean="0"/>
              <a:t>3DP</a:t>
            </a:r>
            <a:endParaRPr lang="th-TH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2420888"/>
            <a:ext cx="7560840" cy="954107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ใช้เวลานาน คนไข้ </a:t>
            </a:r>
            <a:r>
              <a:rPr lang="en-US" b="1" dirty="0" smtClean="0"/>
              <a:t>trauma </a:t>
            </a:r>
            <a:r>
              <a:rPr lang="th-TH" b="1" dirty="0" smtClean="0"/>
              <a:t>ที่ต้องการผ่าตัดเลย หรือใช้ระยะเวลาที่สั้น จะไม่เหมาะสมกับการใช้</a:t>
            </a:r>
            <a:endParaRPr lang="th-TH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3542861"/>
            <a:ext cx="6984776" cy="954107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Cannot demonstrate soft tissue around the bone</a:t>
            </a:r>
            <a:endParaRPr lang="th-TH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15885" y="4653136"/>
            <a:ext cx="6120680" cy="954107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เป็นค่าใช้จ่ายที่เพิ่มเติมขึ้นมา ไม่สามารถเบิกได้(มีข้อจำกัดเรื่องราคา)</a:t>
            </a:r>
            <a:endParaRPr lang="th-TH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60442" y="5733256"/>
            <a:ext cx="5472608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Implantable tissue </a:t>
            </a:r>
            <a:r>
              <a:rPr lang="th-TH" b="1" dirty="0" smtClean="0"/>
              <a:t>อยู่ในระหว่างการวิจัย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08063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14261" y="332656"/>
            <a:ext cx="504056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Moving towards the near future</a:t>
            </a:r>
            <a:endParaRPr lang="th-TH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635896" y="2132856"/>
            <a:ext cx="5040560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ได้เห็นการนำมาใช้ทำ </a:t>
            </a:r>
            <a:r>
              <a:rPr lang="en-US" b="1" dirty="0" smtClean="0"/>
              <a:t>specific </a:t>
            </a:r>
            <a:r>
              <a:rPr lang="en-US" b="1" dirty="0" err="1" smtClean="0"/>
              <a:t>implants,intrumentation</a:t>
            </a:r>
            <a:r>
              <a:rPr lang="en-US" b="1" dirty="0" smtClean="0"/>
              <a:t> </a:t>
            </a:r>
            <a:r>
              <a:rPr lang="th-TH" b="1" dirty="0" smtClean="0"/>
              <a:t>ที่มากขึ้น เพราะเทคโนโลยีนี้จะถูกลงเรื่อยๆ</a:t>
            </a:r>
            <a:endParaRPr lang="th-TH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3931861"/>
            <a:ext cx="4896544" cy="523220"/>
          </a:xfrm>
          <a:prstGeom prst="rect">
            <a:avLst/>
          </a:prstGeom>
          <a:solidFill>
            <a:srgbClr val="99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Improved vascularization</a:t>
            </a:r>
            <a:endParaRPr lang="th-TH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01819" y="5085184"/>
            <a:ext cx="4842994" cy="52322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4D printing/5D </a:t>
            </a:r>
            <a:r>
              <a:rPr lang="en-US" b="1" dirty="0" smtClean="0"/>
              <a:t>printing</a:t>
            </a:r>
            <a:r>
              <a:rPr lang="en-US" b="1" dirty="0" smtClean="0"/>
              <a:t> 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1091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9157" y="2852936"/>
            <a:ext cx="504056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THANK YOU</a:t>
            </a:r>
            <a:endParaRPr lang="th-TH" sz="7200" b="1" dirty="0"/>
          </a:p>
        </p:txBody>
      </p:sp>
    </p:spTree>
    <p:extLst>
      <p:ext uri="{BB962C8B-B14F-4D97-AF65-F5344CB8AC3E}">
        <p14:creationId xmlns:p14="http://schemas.microsoft.com/office/powerpoint/2010/main" val="412863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4851" y="2693910"/>
            <a:ext cx="3888432" cy="138499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th-TH" b="1" dirty="0" smtClean="0"/>
              <a:t>-</a:t>
            </a:r>
            <a:r>
              <a:rPr lang="en-US" b="1" dirty="0" smtClean="0"/>
              <a:t>3D </a:t>
            </a:r>
            <a:r>
              <a:rPr lang="en-US" b="1" dirty="0" smtClean="0"/>
              <a:t>Prototyping </a:t>
            </a:r>
            <a:r>
              <a:rPr lang="th-TH" b="1" dirty="0" smtClean="0"/>
              <a:t>เป็นเทคโนโลยีที่เริ่มถูกลง และหาได้ง่ายขึ้น</a:t>
            </a:r>
            <a:endParaRPr lang="th-TH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63008" y="4366380"/>
            <a:ext cx="3888432" cy="181588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th-TH" b="1" dirty="0" smtClean="0"/>
              <a:t>-ทางการแพทย์ข้อมูลที่นำมาใช้ จะมาจาก </a:t>
            </a:r>
            <a:r>
              <a:rPr lang="en-US" b="1" dirty="0" smtClean="0"/>
              <a:t>CT / MRI </a:t>
            </a:r>
            <a:r>
              <a:rPr lang="th-TH" b="1" dirty="0" smtClean="0"/>
              <a:t>ซึ่งเป็นข้อมูลที่ให้รูปแบบสามมิติและจำเพาะต่อคนไข้</a:t>
            </a:r>
            <a:endParaRPr lang="th-TH" b="1" dirty="0"/>
          </a:p>
        </p:txBody>
      </p:sp>
      <p:pic>
        <p:nvPicPr>
          <p:cNvPr id="1026" name="Picture 2" descr="C:\Users\user1\Desktop\New folder\S__430162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18826"/>
            <a:ext cx="2661071" cy="235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04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7944" y="764704"/>
            <a:ext cx="3732651" cy="523220"/>
          </a:xfrm>
          <a:prstGeom prst="rect">
            <a:avLst/>
          </a:prstGeom>
          <a:solidFill>
            <a:srgbClr val="FF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นำข้อมูลเข้าจาก </a:t>
            </a:r>
            <a:r>
              <a:rPr lang="en-US" b="1" dirty="0"/>
              <a:t>M</a:t>
            </a:r>
            <a:r>
              <a:rPr lang="en-US" b="1" dirty="0" smtClean="0"/>
              <a:t>RI / CT</a:t>
            </a:r>
            <a:endParaRPr lang="th-TH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05402" y="2060848"/>
            <a:ext cx="3695193" cy="954107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ทำข้อมูลเป็นภาพ </a:t>
            </a:r>
            <a:r>
              <a:rPr lang="en-US" b="1" dirty="0" smtClean="0"/>
              <a:t>2D </a:t>
            </a:r>
            <a:endParaRPr lang="th-TH" b="1" dirty="0" smtClean="0"/>
          </a:p>
          <a:p>
            <a:pPr algn="ctr"/>
            <a:r>
              <a:rPr lang="th-TH" b="1" dirty="0" smtClean="0"/>
              <a:t>แล้วแปลงเป็น </a:t>
            </a:r>
            <a:r>
              <a:rPr lang="en-US" b="1" dirty="0" smtClean="0"/>
              <a:t>3D</a:t>
            </a:r>
            <a:endParaRPr lang="th-TH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28323" y="3933056"/>
            <a:ext cx="3756181" cy="52322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3D printing model</a:t>
            </a:r>
            <a:endParaRPr lang="th-TH" b="1" dirty="0"/>
          </a:p>
        </p:txBody>
      </p:sp>
      <p:sp>
        <p:nvSpPr>
          <p:cNvPr id="7" name="ลูกศรลง 6"/>
          <p:cNvSpPr/>
          <p:nvPr/>
        </p:nvSpPr>
        <p:spPr>
          <a:xfrm>
            <a:off x="5808982" y="1340768"/>
            <a:ext cx="288032" cy="576064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ลง 7"/>
          <p:cNvSpPr/>
          <p:nvPr/>
        </p:nvSpPr>
        <p:spPr>
          <a:xfrm>
            <a:off x="5817366" y="3140968"/>
            <a:ext cx="288032" cy="576064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050" name="Picture 2" descr="C:\Users\user1\Desktop\New folder\S__430162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944200"/>
            <a:ext cx="3240286" cy="1346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1\Desktop\New folder\S__4301620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78"/>
          <a:stretch/>
        </p:blipFill>
        <p:spPr bwMode="auto">
          <a:xfrm>
            <a:off x="6300192" y="4974490"/>
            <a:ext cx="2264923" cy="128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10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7864" y="620688"/>
            <a:ext cx="5184576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การนำไปใช้ทางคลินิกใน</a:t>
            </a:r>
            <a:r>
              <a:rPr lang="th-TH" b="1" dirty="0" err="1" smtClean="0"/>
              <a:t>ออร์โธปิดิกส์</a:t>
            </a:r>
            <a:endParaRPr lang="th-TH" b="1" dirty="0" smtClean="0"/>
          </a:p>
          <a:p>
            <a:pPr algn="ctr"/>
            <a:r>
              <a:rPr lang="th-TH" b="1" dirty="0" smtClean="0"/>
              <a:t>(</a:t>
            </a:r>
            <a:r>
              <a:rPr lang="en-US" b="1" dirty="0" smtClean="0"/>
              <a:t>Clinical applications</a:t>
            </a:r>
            <a:r>
              <a:rPr lang="th-TH" b="1" dirty="0" smtClean="0"/>
              <a:t> </a:t>
            </a:r>
            <a:r>
              <a:rPr lang="en-US" b="1" dirty="0" smtClean="0"/>
              <a:t>in </a:t>
            </a:r>
            <a:r>
              <a:rPr lang="en-US" b="1" dirty="0" err="1" smtClean="0"/>
              <a:t>Orthopaedics</a:t>
            </a:r>
            <a:r>
              <a:rPr lang="th-TH" b="1" dirty="0" smtClean="0"/>
              <a:t>)</a:t>
            </a:r>
            <a:endParaRPr lang="th-TH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51720" y="2708920"/>
            <a:ext cx="4248472" cy="95410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การทำ </a:t>
            </a:r>
            <a:r>
              <a:rPr lang="en-US" b="1" dirty="0" smtClean="0"/>
              <a:t>preoperative planning </a:t>
            </a:r>
            <a:r>
              <a:rPr lang="th-TH" b="1" dirty="0" smtClean="0"/>
              <a:t>ที่จำเพาะในคนไข้แต่ละราย</a:t>
            </a:r>
            <a:endParaRPr lang="th-TH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4509120"/>
            <a:ext cx="4248472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การนำ </a:t>
            </a:r>
            <a:r>
              <a:rPr lang="en-US" b="1" dirty="0" smtClean="0"/>
              <a:t>model 3D </a:t>
            </a:r>
            <a:r>
              <a:rPr lang="th-TH" b="1" dirty="0" smtClean="0"/>
              <a:t>มาใช้ในการศึกษา และใช้พูดคุยกับคนไข้</a:t>
            </a:r>
            <a:endParaRPr lang="th-TH" b="1" dirty="0"/>
          </a:p>
        </p:txBody>
      </p:sp>
      <p:pic>
        <p:nvPicPr>
          <p:cNvPr id="3074" name="Picture 2" descr="C:\Users\user1\Desktop\New folder\S__430162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38"/>
          <a:stretch/>
        </p:blipFill>
        <p:spPr bwMode="auto">
          <a:xfrm>
            <a:off x="6444208" y="2708920"/>
            <a:ext cx="2438421" cy="1342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1\Desktop\New folder\S__430162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445" y="4581128"/>
            <a:ext cx="1751327" cy="144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95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1268760"/>
            <a:ext cx="3384376" cy="70788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Case example</a:t>
            </a:r>
            <a:endParaRPr lang="th-TH" sz="4000" b="1" dirty="0"/>
          </a:p>
        </p:txBody>
      </p:sp>
      <p:pic>
        <p:nvPicPr>
          <p:cNvPr id="4098" name="Picture 2" descr="C:\Users\user1\Desktop\New folder\S__430162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8"/>
          <a:stretch/>
        </p:blipFill>
        <p:spPr bwMode="auto">
          <a:xfrm>
            <a:off x="1475656" y="2492896"/>
            <a:ext cx="7420474" cy="325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87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1\Desktop\New folder\S__430162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4" r="9291"/>
          <a:stretch/>
        </p:blipFill>
        <p:spPr bwMode="auto">
          <a:xfrm>
            <a:off x="2100266" y="2564904"/>
            <a:ext cx="6392603" cy="359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23928" y="1268760"/>
            <a:ext cx="3384376" cy="70788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Film x-ray</a:t>
            </a: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val="244665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1\Desktop\New folder\S__430162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019" y="2924944"/>
            <a:ext cx="606322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23928" y="548680"/>
            <a:ext cx="3960440" cy="132343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3D printing model</a:t>
            </a:r>
            <a:endParaRPr lang="th-TH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15039" y="2328408"/>
            <a:ext cx="151139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planning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5004048" y="2328408"/>
            <a:ext cx="144016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normal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6596608" y="2328408"/>
            <a:ext cx="144016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patient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5701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1\Desktop\New folder\S__430162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976192"/>
            <a:ext cx="3540081" cy="147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35896" y="404664"/>
            <a:ext cx="5184576" cy="707886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-3D printing model</a:t>
            </a:r>
            <a:endParaRPr lang="th-TH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35896" y="1264950"/>
            <a:ext cx="5184576" cy="2923877"/>
          </a:xfrm>
          <a:prstGeom prst="rect">
            <a:avLst/>
          </a:prstGeom>
          <a:solidFill>
            <a:srgbClr val="33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-</a:t>
            </a:r>
            <a:r>
              <a:rPr lang="en-US" sz="4000" b="1" dirty="0"/>
              <a:t> </a:t>
            </a:r>
            <a:r>
              <a:rPr lang="en-US" sz="3600" b="1" dirty="0" smtClean="0"/>
              <a:t>Plan </a:t>
            </a:r>
            <a:r>
              <a:rPr lang="th-TH" sz="3600" b="1" dirty="0" smtClean="0"/>
              <a:t>ทำการทดลองตัดแนวไหน?เรียงแบบไหน? ยึดแบบไหน? ยิงแบบไหน? สร้าง</a:t>
            </a:r>
            <a:r>
              <a:rPr lang="en-US" sz="3600" b="1" dirty="0" smtClean="0"/>
              <a:t> implant </a:t>
            </a:r>
            <a:r>
              <a:rPr lang="th-TH" sz="3600" b="1" dirty="0" smtClean="0"/>
              <a:t>ที่จำเพาะต่อคนไข้พอดีกับ </a:t>
            </a:r>
            <a:r>
              <a:rPr lang="en-US" sz="3600" b="1" dirty="0" smtClean="0"/>
              <a:t>anatomy </a:t>
            </a:r>
            <a:r>
              <a:rPr lang="th-TH" sz="3600" b="1" dirty="0" smtClean="0"/>
              <a:t>ของผู้ป่วย</a:t>
            </a:r>
            <a:endParaRPr lang="th-TH" sz="3600" b="1" dirty="0"/>
          </a:p>
        </p:txBody>
      </p:sp>
      <p:pic>
        <p:nvPicPr>
          <p:cNvPr id="7171" name="Picture 3" descr="C:\Users\user1\Desktop\New folder\S__4301620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5" t="6307" r="21649" b="-6307"/>
          <a:stretch/>
        </p:blipFill>
        <p:spPr bwMode="auto">
          <a:xfrm>
            <a:off x="5148064" y="4653136"/>
            <a:ext cx="3375472" cy="2030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8" y="771385"/>
            <a:ext cx="4248472" cy="707886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intra</a:t>
            </a:r>
            <a:r>
              <a:rPr lang="en-US" sz="4000" b="1" dirty="0" err="1" smtClean="0"/>
              <a:t>operation</a:t>
            </a:r>
            <a:endParaRPr lang="th-TH" sz="4000" b="1" dirty="0"/>
          </a:p>
        </p:txBody>
      </p:sp>
      <p:pic>
        <p:nvPicPr>
          <p:cNvPr id="8194" name="Picture 2" descr="C:\Users\user1\Desktop\New folder\S__430162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948" y="2636912"/>
            <a:ext cx="6441670" cy="275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12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246</Words>
  <Application>Microsoft Office PowerPoint</Application>
  <PresentationFormat>นำเสนอทางหน้าจอ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user1</dc:creator>
  <cp:lastModifiedBy>user1</cp:lastModifiedBy>
  <cp:revision>25</cp:revision>
  <dcterms:created xsi:type="dcterms:W3CDTF">2021-01-05T19:34:49Z</dcterms:created>
  <dcterms:modified xsi:type="dcterms:W3CDTF">2021-01-06T00:55:00Z</dcterms:modified>
</cp:coreProperties>
</file>