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sldIdLst>
    <p:sldId id="282" r:id="rId2"/>
    <p:sldId id="280" r:id="rId3"/>
    <p:sldId id="281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ลักษณะสีปานกลาง 1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95" autoAdjust="0"/>
    <p:restoredTop sz="99856" autoAdjust="0"/>
  </p:normalViewPr>
  <p:slideViewPr>
    <p:cSldViewPr>
      <p:cViewPr>
        <p:scale>
          <a:sx n="100" d="100"/>
          <a:sy n="100" d="100"/>
        </p:scale>
        <p:origin x="-128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B20C8-CB1A-41B0-BD40-C1A9B97D7711}" type="datetimeFigureOut">
              <a:rPr lang="th-TH" smtClean="0"/>
              <a:pPr/>
              <a:t>22/11/64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36EE3-0A1F-4CC3-B381-412FFDA0ECB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684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36EE3-0A1F-4CC3-B381-412FFDA0ECBD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7038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36EE3-0A1F-4CC3-B381-412FFDA0ECBD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4544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36EE3-0A1F-4CC3-B381-412FFDA0ECBD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889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6241-4747-415D-999B-C2FAD1198AE9}" type="datetimeFigureOut">
              <a:rPr lang="th-TH" smtClean="0"/>
              <a:pPr/>
              <a:t>22/11/64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A254-42A8-40FF-8A6A-55375EF715A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6241-4747-415D-999B-C2FAD1198AE9}" type="datetimeFigureOut">
              <a:rPr lang="th-TH" smtClean="0"/>
              <a:pPr/>
              <a:t>22/11/64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A254-42A8-40FF-8A6A-55375EF715A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6241-4747-415D-999B-C2FAD1198AE9}" type="datetimeFigureOut">
              <a:rPr lang="th-TH" smtClean="0"/>
              <a:pPr/>
              <a:t>22/11/64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A254-42A8-40FF-8A6A-55375EF715A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6241-4747-415D-999B-C2FAD1198AE9}" type="datetimeFigureOut">
              <a:rPr lang="th-TH" smtClean="0"/>
              <a:pPr/>
              <a:t>22/11/64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A254-42A8-40FF-8A6A-55375EF715A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6241-4747-415D-999B-C2FAD1198AE9}" type="datetimeFigureOut">
              <a:rPr lang="th-TH" smtClean="0"/>
              <a:pPr/>
              <a:t>22/11/64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A254-42A8-40FF-8A6A-55375EF715A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6241-4747-415D-999B-C2FAD1198AE9}" type="datetimeFigureOut">
              <a:rPr lang="th-TH" smtClean="0"/>
              <a:pPr/>
              <a:t>22/11/64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A254-42A8-40FF-8A6A-55375EF715A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6241-4747-415D-999B-C2FAD1198AE9}" type="datetimeFigureOut">
              <a:rPr lang="th-TH" smtClean="0"/>
              <a:pPr/>
              <a:t>22/11/64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A254-42A8-40FF-8A6A-55375EF715A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6241-4747-415D-999B-C2FAD1198AE9}" type="datetimeFigureOut">
              <a:rPr lang="th-TH" smtClean="0"/>
              <a:pPr/>
              <a:t>22/11/64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A254-42A8-40FF-8A6A-55375EF715A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6241-4747-415D-999B-C2FAD1198AE9}" type="datetimeFigureOut">
              <a:rPr lang="th-TH" smtClean="0"/>
              <a:pPr/>
              <a:t>22/11/64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A254-42A8-40FF-8A6A-55375EF715A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6241-4747-415D-999B-C2FAD1198AE9}" type="datetimeFigureOut">
              <a:rPr lang="th-TH" smtClean="0"/>
              <a:pPr/>
              <a:t>22/11/64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8A254-42A8-40FF-8A6A-55375EF715A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6241-4747-415D-999B-C2FAD1198AE9}" type="datetimeFigureOut">
              <a:rPr lang="th-TH" smtClean="0"/>
              <a:pPr/>
              <a:t>22/11/64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A254-42A8-40FF-8A6A-55375EF715A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C16241-4747-415D-999B-C2FAD1198AE9}" type="datetimeFigureOut">
              <a:rPr lang="th-TH" smtClean="0"/>
              <a:pPr/>
              <a:t>22/11/64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98A254-42A8-40FF-8A6A-55375EF715A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907704" y="1425377"/>
            <a:ext cx="6208690" cy="12961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sz="6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ประชุม </a:t>
            </a:r>
            <a:r>
              <a:rPr lang="en-US" sz="6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PCT ORTHO</a:t>
            </a:r>
            <a:endParaRPr lang="th-TH" sz="6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7905"/>
            <a:ext cx="1573164" cy="15969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สี่เหลี่ยมผืนผ้า 5"/>
          <p:cNvSpPr/>
          <p:nvPr/>
        </p:nvSpPr>
        <p:spPr>
          <a:xfrm>
            <a:off x="1696900" y="3284984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97280"/>
            <a:r>
              <a:rPr lang="th-TH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th-TH" sz="3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7  มกราคม  2564</a:t>
            </a:r>
          </a:p>
          <a:p>
            <a:pPr algn="ctr" defTabSz="1097280"/>
            <a:r>
              <a:rPr lang="th-TH" sz="3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ห้องประชุมสำนักงานศัลยกรรมออร์โธปิดิกส์</a:t>
            </a:r>
          </a:p>
        </p:txBody>
      </p:sp>
    </p:spTree>
    <p:extLst>
      <p:ext uri="{BB962C8B-B14F-4D97-AF65-F5344CB8AC3E}">
        <p14:creationId xmlns:p14="http://schemas.microsoft.com/office/powerpoint/2010/main" val="14293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475010"/>
              </p:ext>
            </p:extLst>
          </p:nvPr>
        </p:nvGraphicFramePr>
        <p:xfrm>
          <a:off x="107503" y="332656"/>
          <a:ext cx="9001001" cy="654297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045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361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88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cs typeface="+mn-cs"/>
                        </a:rPr>
                        <a:t>วาระ/ประเด็น</a:t>
                      </a:r>
                      <a:endParaRPr lang="th-TH" sz="14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400" dirty="0">
                          <a:effectLst/>
                          <a:cs typeface="+mn-cs"/>
                        </a:rPr>
                        <a:t>รายละเอียด</a:t>
                      </a:r>
                      <a:endParaRPr lang="th-TH" sz="14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cs typeface="+mn-cs"/>
                        </a:rPr>
                        <a:t>ข้อตกลงในที่ประชุม /ผู้รับผิดชอบ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53382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th-TH" sz="1200" b="1" u="sng" dirty="0">
                          <a:effectLst/>
                        </a:rPr>
                        <a:t>เรื่องแจ้ง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r>
                        <a:rPr lang="en-US" sz="1200" baseline="0" dirty="0">
                          <a:effectLst/>
                        </a:rPr>
                        <a:t>P4P </a:t>
                      </a:r>
                      <a:r>
                        <a:rPr lang="th-TH" sz="1200" baseline="0" dirty="0">
                          <a:effectLst/>
                        </a:rPr>
                        <a:t>ส.ค.</a:t>
                      </a:r>
                      <a:r>
                        <a:rPr lang="en-US" sz="1200" baseline="0" dirty="0">
                          <a:effectLst/>
                        </a:rPr>
                        <a:t>-</a:t>
                      </a:r>
                      <a:r>
                        <a:rPr lang="th-TH" sz="1200" baseline="0" dirty="0">
                          <a:effectLst/>
                        </a:rPr>
                        <a:t>ก.ย. </a:t>
                      </a:r>
                      <a:r>
                        <a:rPr lang="en-US" sz="1200" baseline="0" dirty="0">
                          <a:effectLst/>
                        </a:rPr>
                        <a:t>63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r>
                        <a:rPr lang="th-TH" sz="1200" baseline="0" dirty="0">
                          <a:effectLst/>
                        </a:rPr>
                        <a:t>การเก็บน้ำลายส่งตรวจหาเชื้อ </a:t>
                      </a:r>
                      <a:r>
                        <a:rPr lang="en-US" sz="1200" baseline="0" dirty="0">
                          <a:effectLst/>
                        </a:rPr>
                        <a:t>COVID-19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200" baseline="0" dirty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200" baseline="0" dirty="0">
                          <a:effectLst/>
                        </a:rPr>
                        <a:t>3.   OPD </a:t>
                      </a:r>
                      <a:r>
                        <a:rPr lang="th-TH" sz="1200" baseline="0" dirty="0">
                          <a:effectLst/>
                        </a:rPr>
                        <a:t>ขาดเจ้าหน้าที่ปฏิบัติงาน</a:t>
                      </a:r>
                      <a:endParaRPr lang="en-US" sz="1200" baseline="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200" baseline="0" dirty="0">
                          <a:effectLst/>
                        </a:rPr>
                        <a:t>4.   </a:t>
                      </a:r>
                      <a:r>
                        <a:rPr lang="th-TH" sz="1200" baseline="0" dirty="0">
                          <a:effectLst/>
                        </a:rPr>
                        <a:t>เก็บข้อมูลจำนวนผู้ป่วยแยกวอร์ด ชาย/หญิง</a:t>
                      </a:r>
                      <a:r>
                        <a:rPr lang="en-US" sz="1200" baseline="0" dirty="0">
                          <a:effectLst/>
                        </a:rPr>
                        <a:t> </a:t>
                      </a:r>
                      <a:r>
                        <a:rPr lang="th-TH" sz="1200" baseline="0" dirty="0">
                          <a:effectLst/>
                        </a:rPr>
                        <a:t>เปรียบเทียบเดือน ต.ค</a:t>
                      </a:r>
                      <a:r>
                        <a:rPr lang="en-US" sz="1200" baseline="0" dirty="0">
                          <a:effectLst/>
                        </a:rPr>
                        <a:t>.-</a:t>
                      </a:r>
                      <a:r>
                        <a:rPr lang="x-none" sz="1200" baseline="0" dirty="0">
                          <a:effectLst/>
                        </a:rPr>
                        <a:t> </a:t>
                      </a:r>
                      <a:r>
                        <a:rPr lang="th-TH" sz="1200" baseline="0" dirty="0">
                          <a:effectLst/>
                        </a:rPr>
                        <a:t>พ.ย. / ธ.ค. </a:t>
                      </a:r>
                      <a:r>
                        <a:rPr lang="en-US" sz="1200" baseline="0" dirty="0">
                          <a:effectLst/>
                        </a:rPr>
                        <a:t>63</a:t>
                      </a:r>
                      <a:r>
                        <a:rPr lang="th-TH" sz="1200" baseline="0" dirty="0">
                          <a:effectLst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200" baseline="0" dirty="0">
                        <a:effectLst/>
                        <a:sym typeface="Wingdings" pitchFamily="2" charset="2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200" baseline="0" dirty="0">
                        <a:effectLst/>
                        <a:sym typeface="Wingdings" pitchFamily="2" charset="2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200" baseline="0" dirty="0">
                        <a:effectLst/>
                        <a:sym typeface="Wingdings" pitchFamily="2" charset="2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200" baseline="0" dirty="0">
                        <a:effectLst/>
                        <a:sym typeface="Wingdings" pitchFamily="2" charset="2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5.  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การแก้ปัญหาผู้ป่วยล้นช่วงเทศกาล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200" baseline="0" dirty="0">
                        <a:effectLst/>
                        <a:sym typeface="Wingdings" pitchFamily="2" charset="2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200" baseline="0" dirty="0">
                        <a:effectLst/>
                        <a:sym typeface="Wingdings" pitchFamily="2" charset="2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 startAt="6"/>
                        <a:tabLst>
                          <a:tab pos="498475" algn="ctr"/>
                        </a:tabLst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ผู้ป่วยที่มาจากพื้นที่เสี่ยง (สีแดง)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 startAt="6"/>
                        <a:tabLst>
                          <a:tab pos="498475" algn="ctr"/>
                        </a:tabLst>
                      </a:pPr>
                      <a:endParaRPr lang="th-TH" sz="1200" baseline="0" dirty="0">
                        <a:effectLst/>
                        <a:sym typeface="Wingdings" pitchFamily="2" charset="2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 startAt="6"/>
                        <a:tabLst>
                          <a:tab pos="498475" algn="ctr"/>
                        </a:tabLst>
                      </a:pPr>
                      <a:endParaRPr lang="th-TH" sz="1200" baseline="0" dirty="0">
                        <a:effectLst/>
                        <a:sym typeface="Wingdings" pitchFamily="2" charset="2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 startAt="6"/>
                        <a:tabLst>
                          <a:tab pos="498475" algn="ctr"/>
                        </a:tabLst>
                      </a:pPr>
                      <a:endParaRPr lang="th-TH" sz="1200" baseline="0" dirty="0">
                        <a:effectLst/>
                        <a:sym typeface="Wingdings" pitchFamily="2" charset="2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 startAt="6"/>
                        <a:tabLst>
                          <a:tab pos="498475" algn="ctr"/>
                        </a:tabLst>
                      </a:pPr>
                      <a:endParaRPr lang="th-TH" sz="1200" baseline="0" dirty="0">
                        <a:effectLst/>
                        <a:sym typeface="Wingdings" pitchFamily="2" charset="2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 startAt="6"/>
                        <a:tabLst>
                          <a:tab pos="498475" algn="ctr"/>
                        </a:tabLst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ปัญหาผู้ป่วยล้น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 startAt="6"/>
                        <a:tabLst>
                          <a:tab pos="498475" algn="ctr"/>
                        </a:tabLst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แจ้งการเปลี่ยนแปลงความเข้มข้นของยา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1% </a:t>
                      </a:r>
                      <a:r>
                        <a:rPr lang="en-US" sz="1200" baseline="0" dirty="0" err="1">
                          <a:effectLst/>
                          <a:sym typeface="Wingdings" pitchFamily="2" charset="2"/>
                        </a:rPr>
                        <a:t>Xylocaine+Adrenaline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 startAt="6"/>
                        <a:tabLst>
                          <a:tab pos="498475" algn="ctr"/>
                        </a:tabLst>
                      </a:pPr>
                      <a:endParaRPr lang="en-US" sz="1200" baseline="0" dirty="0">
                        <a:effectLst/>
                        <a:sym typeface="Wingdings" pitchFamily="2" charset="2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200" baseline="0" dirty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200" dirty="0">
                        <a:effectLst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เดือนมกราคมนี้จะได้เซ็นรับ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P4P 2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เดือน (ส.ค.- ก.ย.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63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ต่อไปจะมีการตรวจหาเชื้อไวรัส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COVID-19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โดยการเก็บตัวอย่างจากน้ำลาย โดยการบ้วนน้ำลายที่ไม่ใช่ฟองลงในกระป๋องอย่างน้อย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2 </a:t>
                      </a:r>
                      <a:r>
                        <a:rPr lang="x-none" sz="1200" baseline="0" dirty="0">
                          <a:effectLst/>
                          <a:sym typeface="Wingdings" pitchFamily="2" charset="2"/>
                        </a:rPr>
                        <a:t>ml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ส่งตรวจตามขั้นตอน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ช่วงเดือนมกราคม การนัดสาย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A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(จันทร์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,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 พุธ)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ให้นัดมาวันจันทร์บ้าง ส่วนสาย </a:t>
                      </a:r>
                      <a:r>
                        <a:rPr lang="en-GB" sz="1200" baseline="0" dirty="0">
                          <a:effectLst/>
                          <a:sym typeface="Wingdings" pitchFamily="2" charset="2"/>
                        </a:rPr>
                        <a:t>B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(อังคาร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,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พฤหัสบดี)</a:t>
                      </a:r>
                      <a:r>
                        <a:rPr lang="en-GB" sz="1200" baseline="0" dirty="0">
                          <a:effectLst/>
                          <a:sym typeface="Wingdings" pitchFamily="2" charset="2"/>
                        </a:rPr>
                        <a:t>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ให้นัดวันพฤหัสบดี</a:t>
                      </a:r>
                      <a:r>
                        <a:rPr lang="en-GB" sz="1200" baseline="0" dirty="0">
                          <a:effectLst/>
                          <a:sym typeface="Wingdings" pitchFamily="2" charset="2"/>
                        </a:rPr>
                        <a:t> 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ผู้ป่วยจำหน่ายที่แพทย์ไม่ได้ระบุวันนัด ให้นัดหลังจากวันที่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31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 ม.ค.</a:t>
                      </a:r>
                      <a:r>
                        <a:rPr lang="x-none" sz="1200" baseline="0" dirty="0">
                          <a:effectLst/>
                          <a:sym typeface="Wingdings" pitchFamily="2" charset="2"/>
                        </a:rPr>
                        <a:t>64</a:t>
                      </a:r>
                      <a:r>
                        <a:rPr lang="en-GB" sz="1200" baseline="0" dirty="0">
                          <a:effectLst/>
                          <a:sym typeface="Wingdings" pitchFamily="2" charset="2"/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ส่วนการตรวจที่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OPD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กรณีผู้ป่วยนัดที่มีอายุ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&gt;</a:t>
                      </a:r>
                      <a:r>
                        <a:rPr lang="en-GB" sz="1200" baseline="0" dirty="0">
                          <a:effectLst/>
                          <a:sym typeface="Wingdings" pitchFamily="2" charset="2"/>
                        </a:rPr>
                        <a:t>70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ปี แพทย์โทรศัพท์ถามอาการ และสั่งยาส่งทางไปรษณีย์ให้ ผู้ป่วยไม่ต้องมา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อัตราส่วน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Elective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/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Trauma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LOS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อัตราครองเตียง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ตัวชี้วัดสำคัญ เช่น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bed sore, UTI, infection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ความซับซ้อนของโรค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Clear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ผู้ป่วย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 &lt; 28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ราย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รายงานเคสรายวัน โดยเฉพาะเคสที่ค้างผ่าตัดและสามารถฝากแพทย์ท่านอื่นผ่าตัดให้ได้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เคส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hip fracture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จาก รพช วันหยุดยังไม่ต้อง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refer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มา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รายงานแพทย์</a:t>
                      </a:r>
                      <a:r>
                        <a:rPr lang="th-TH" sz="1200" baseline="0" dirty="0" err="1">
                          <a:effectLst/>
                          <a:sym typeface="Wingdings" pitchFamily="2" charset="2"/>
                        </a:rPr>
                        <a:t>นัฐ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วุฒิทราบทุกราย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Case pre-op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จากพื้นที่เสี่ยง แพทย์ดมยาเป็นผู้เก็บตัวอย่างส่งตรวจเอง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ให้หอผู้ป่วย</a:t>
                      </a:r>
                      <a:r>
                        <a:rPr lang="th-TH" sz="1200" baseline="0" dirty="0" err="1">
                          <a:effectLst/>
                          <a:sym typeface="Wingdings" pitchFamily="2" charset="2"/>
                        </a:rPr>
                        <a:t>ออร์โธปิ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ดิก</a:t>
                      </a:r>
                      <a:r>
                        <a:rPr lang="th-TH" sz="1200" baseline="0" dirty="0" err="1">
                          <a:effectLst/>
                          <a:sym typeface="Wingdings" pitchFamily="2" charset="2"/>
                        </a:rPr>
                        <a:t>ส์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1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รับย้ายเด็กอายุ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&lt; </a:t>
                      </a:r>
                      <a:r>
                        <a:rPr lang="x-none" sz="1200" baseline="0" dirty="0">
                          <a:effectLst/>
                          <a:sym typeface="Wingdings" pitchFamily="2" charset="2"/>
                        </a:rPr>
                        <a:t>12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ปีเพิ่ม</a:t>
                      </a:r>
                      <a:endParaRPr lang="en-US" sz="1200" baseline="0" dirty="0">
                        <a:effectLst/>
                        <a:sym typeface="Wingdings" pitchFamily="2" charset="2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จากเดิม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1:100,000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เป็น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1:200,000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ตามสูตรของ </a:t>
                      </a:r>
                      <a:r>
                        <a:rPr lang="en-US" sz="1200" baseline="0" dirty="0">
                          <a:effectLst/>
                          <a:sym typeface="Wingdings" pitchFamily="2" charset="2"/>
                        </a:rPr>
                        <a:t>original </a:t>
                      </a:r>
                      <a:r>
                        <a:rPr lang="th-TH" sz="1200" baseline="0" dirty="0">
                          <a:effectLst/>
                          <a:sym typeface="Wingdings" pitchFamily="2" charset="2"/>
                        </a:rPr>
                        <a:t>มีผลทำให้ระยะเวลาในการออกฤทธิ์สั้นลง</a:t>
                      </a:r>
                      <a:endParaRPr lang="th-TH" sz="1200" b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" pitchFamily="2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effectLst/>
                        </a:rPr>
                        <a:t>- </a:t>
                      </a:r>
                      <a:r>
                        <a:rPr lang="x-none" sz="1200" baseline="0" dirty="0">
                          <a:effectLst/>
                        </a:rPr>
                        <a:t>  </a:t>
                      </a:r>
                      <a:r>
                        <a:rPr lang="th-TH" sz="1200" baseline="0" dirty="0">
                          <a:effectLst/>
                        </a:rPr>
                        <a:t>แจ้งให้น้องที่วอร์ดทราบ โดยเฉพาะแม่บ้านที่ทำจำหน่าย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9603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baseline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AutoShape 6" descr="data:image/png;base64,iVBORw0KGgoAAAANSUhEUgAAAMgAAADICAYAAACtWK6eAAALPUlEQVR4Xu2d0XobOwgGk/d/6JwvSU/qOuuVmAWsXU9vLST0wwgku+37x8fHx5t/VEAFNhV4FxAzQwUeKyAgZocK7CggIKaHCgiIOaACTAErCNNNqxdRQEBeJNBukykgIEw3rV5EAQF5kUC7TaaAgDDdtHoRBQTkRQLtNpkCAsJ00+pFFAgD8v7+fnpp9n5+tre/bjsqdMXP664e90daC8idMgKynSoCMnlcXV0oARGQWwWsIFaQqaPx6gejLdaNAt13CbreVOZuDPIOsq0c0cUKYgWZ4tAKMiXT29vVhfIO4h2k7A5CStgkl+FhNNH3Fuo+HGhrVhGHCj3DQZ0wyPYztcWqCMyEJptDsoX6XERA8np7GteRXXbcBWSk+M3nAiIgw3TJJnS4IBxQ4aeACMgwHSsSb7goGFDhp4AIyDAVKxJvuCgYUOGngAjIMBUrEm+4KBhQ4aeACMgwFWniVSRXxTNot58Vz8rdutD1hsn2YABdj7yytr1idSfeWUAWkDgmAjKpWYVQ3SALyGSwb4ZVxP2RF1aQO2UEZDtVzlKRqZ8CknACxc+6bwvS+37aUVgrTliaeHQPe1pX7E9ABORLgYpEpwlbceDQ/QmIgAgI+K9wvIM8+Q5CT7yztC5n8dMKsmgFEZB4o0VbOnIXtIJYQX4UqEg8K4gn8/AIfOXEExABEZCdy6+ACIiACMjfHPBSOeTh1wBbrLhmflGYoFl34pFXkNGXczQR9uzoIVYxpy3WC7VYArKNED2o6BlJ1yPx85k38MxLBLaC5P9vAAIyebRUCNXdnthiTQY7oVMhB5wVxAoylaH04PAOkkD2VIQ2BllBtpWjyewl/bcCVhAryNT5RKGzgkxWkKkoJA6iAaUu0EQgffHo4n+Wykq1rqh0j+ZsqyAVYnQKNfJfQEYK9XyefTAKSFLcBCRJyIPTCMikgNlCjZYVkJFCPZ9nx90KkhQ3AUkS8uA0AjIpYLZQo2UFZKRQz+fZcbeCJMVNQJKEPDjN0oAc3Fub+UrPoDSgK9m1Be7gQuRJPbWCHPS/zVxAtqWmurQF7uBCAjIpIE0E7SYFXnSYgEwGxkS3gkymypst1p1SK/X2ZwF5NtmePc4KMhmBsyTeWfyclP3pwwRkMgRnSbyz+Dkp+9OHtQDy9F0u6kB3a7aoDJdzK3wHuZwCSRsSkCQhF5tGQJICIiBJQi42jYAkBURAkoRcbBoBSQqIgCQJudg0ApIUEAFJEnKxaQQkKSACkiTkYtOEAaE/66b7Jm/Xn2t1J2y3LhV6Us32fKnQpeL7oUd7EJA7ZWiSVCQChWDPrjO5RgcV3V/nHgREQH4UoIeDFeRGge6T0haLnrPbdp2nrxUkN3abswlIrsgCEtPTFssWyxZrhxkBERAByQSEXshoq1SxHr1HVbQnFRdjqtlKr190D9l5Fq4gqzg+ugDSZO5OEgGJ3QmOxD2+0lv8r9wKyLYCNNGpHQn2KLm6D4eKPVhBJp+crSBxkAXktwK2WIFjjEJXYRdw+5+hK92/KvZgBbGC0Lz6shOQmHxWkIBeFZXAO0ggAH+GdmoWBoSeQLS/pY8Ccdm/LSgEdD2qS2eSjPZGcyK7HRr5ST4XkDvVBCSeRgIy2ffHpR2f2laQ+GtU98ksIAJy6IJbcXDYYlFVY3a2WLZYsYzZGG0FsYJYQXYwEhABERABmau09LSYmz02quIyWrE/6meFL/RZufuxpMLPWHZ9j17iDkIc/7ShidcdbOqngGxHiupJ8kxA7lSrSEoa0ApfKk7ms/gpIEQBAflR4Oogk/SwggiIgOw9QHwEj43uclrREngHye3tu3MimLKkcPzYWEGsIFaQzApCcew+ZWjlqfBzpR9AVuhC90ftaA6SyhOuINS5isSjvqwUmCvoQvWkdhVxfzSngDy5xRKQ7dSs0MUKMnm0rHRyVSTCpAy/hlFduu0q9mcFuVGABrQiMAJiBflS4AqJICDx52H691Yq8sUWazKDrSBrJPpKcVi6xaoQis5JTpkRl/Q0pL6sdGrTZ+WRpg8T+v39oSnRc4lXLJrMVHyaQBVBo3vYs6P7oyBTXUjCjtaie7eC3CiQLeKRoAnISL3Y59mxtYLc6d99qglIDIDRaAEZKfTnc9q2CcikwAnDurUm61lBrCA/CngH+U29gAiIgOxUw1RAuk+ghCofmoK2bfSeQfUkrcSnj3S9kIg3g7v1JH4KSEC17oDShBWQQFAHQwUkoKWABMSaGNqt54RLv4YISEC17oBaQQLBmXi9jM8G/l2svUVoQInjz7ARkFzVu/Uk3ltBAqp1B5QeON5BAkH1DpInloDkafk5U7eexPtwBcn+Kr/qebFC/Irn2orTnu6d+kISbxR36kt2fgoIje6dXXdS0kSgdkky/TNNhS/ZcwpIUuQFJC5kdjJXVCUBicd100JA4kIKyKRm9LWm4k4w6fKvYQISV05AJjUTkEmhbobR5KJ2cQ/HFhW+ZM9pizWO49QIK8iUTNe/pMdl+LagVWKV577RvunJVWE38vVVPye5FK4gVFwB2VZOQGhGxe0EJKFHj8s+rpAV7Rc9cOj+rmAnIAJyhTwu24OACEhZcl1hYgERkCvkcdkeBERAypLrChMvDchZBKaXXyL+MzShr2bU17Ov1/bMSwXuthOQXMUFJFfPp88mILkhEJBcPZ8+m4DkhkBAcvV8+mwCkhsCAcnV8+mzCUhuCAQkV8+nzyYguSF4OUBoAuXKfmy2iifZikSgWnf/9ouudyyKcWsS9/AzLw1afDt1FkSokTcCsq3QSvlC4i4go8yf/FxABORLgZVOhMnc/TWMnCSjtQREQARkhxIBERABEZBNBbyk38hiixU/KWlLR7WmCdttN2pbsz8ncUi9pBMHskX4f76Klof6Sn1ZCZDuvdP1su0EJFvRjfkEZFvklQ7UR2kgIALyo0BFwtLDoSEsU0sIyJRMxwbRJLHFOqZ7hrWAZKg4mENAbLG+FKgo0TR/aVLS9fbsqC9WkIpoxOa0gsT0QqMFxAoyrCD0NNzLyIp3+4pKgKg68LMeqgv1k9rRjoMeOMTPtgoiIPHwUM0EJK710595abCtIPFgC0hcMwG5UeAMpf3TXXqoCIiAHLrzCEheAh2Z6Qxx8A4SiHDn5dAK8jgwnXEQEAEJKJA71Apyoyftp7sv6Z2nU266HZ+Nxojeeagd3SkB0gpyp7aAxNOPJjq1i3v4bSEgkxWLBoYITIP5DDsryG/VrSBWkB8FBERAhqXWFiteuyoqMoWV3lkf2VlBrCBWkB2qBERABERA/lWAtgTZ5TvezPy1oK1gRetyZB/ZttkPKVaQQAURkOx0zp9PQG40pZWA2glIfkJnzyggAvKlgC3WNloCIiACslN2BERABERA5jpTepegdt5B5uLyzFGnrSDdolX06FT8lZ5Wuw+HleJAcrDtmZc4d8RmpcAISPxCTeN3JGe2bAUk8D2IFaQv0QUkG/WkRK8IjBWkD6zstLKCJIG1FxgBEZAvBWgLkk191RdpdH8CIiACskO5gAhIRREom/MsT51lAoCJV4IcuI8P8NQ7CHW8205A4ooLyKRmVxeK7o9CR+81k+FKG0Z1SXMgYSKitRUk8Iq1FyMBScjg4ikEZFJgmswCMinwosMEZDIwAjIp1M0wW6xJza4uFN0fhY6capOhSh1GdUl14uBkROvwHeSgj5qrwKkUEJBThUtnuxUQkG7FXe9UCgjIqcKls90KCEi34q53KgUE5FTh0tluBQSkW3HXO5UCAnKqcOlstwIC0q24651KAQE5Vbh0tlsBAelW3PVOpYCAnCpcOtutgIB0K+56p1LgP6B96oplo2oVAAAAAElFTkSuQmCC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66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92351"/>
              </p:ext>
            </p:extLst>
          </p:nvPr>
        </p:nvGraphicFramePr>
        <p:xfrm>
          <a:off x="0" y="620688"/>
          <a:ext cx="9228479" cy="593812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59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62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065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2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วาระ/ประเด็น</a:t>
                      </a:r>
                      <a:endParaRPr lang="th-TH" sz="14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400" dirty="0">
                          <a:effectLst/>
                        </a:rPr>
                        <a:t>รายละเอียด</a:t>
                      </a:r>
                      <a:endParaRPr lang="th-TH" sz="14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ข้อตกลงในที่ประชุม /ผู้รับผิดชอบ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42876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th-TH" sz="1100" b="1" u="sng" dirty="0">
                          <a:effectLst/>
                        </a:rPr>
                        <a:t>เรื่องแจ้ง (ต่อ)</a:t>
                      </a:r>
                      <a:endParaRPr lang="en-US" sz="1100" b="1" u="sng" baseline="0" dirty="0">
                        <a:effectLst/>
                        <a:sym typeface="Wingdings" pitchFamily="2" charset="2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 startAt="9"/>
                        <a:tabLst>
                          <a:tab pos="498475" algn="ctr"/>
                        </a:tabLst>
                      </a:pP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การใช้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Naloxone 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 startAt="9"/>
                        <a:tabLst>
                          <a:tab pos="498475" algn="ctr"/>
                        </a:tabLst>
                      </a:pPr>
                      <a:endParaRPr lang="en-US" sz="1100" baseline="0" dirty="0">
                        <a:effectLst/>
                        <a:sym typeface="Wingdings" pitchFamily="2" charset="2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 startAt="9"/>
                        <a:tabLst>
                          <a:tab pos="498475" algn="ctr"/>
                        </a:tabLst>
                      </a:pP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แนวทางการป้องกันภาวะ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hypovolemic shock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จากการผ่าตัด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TKA both</a:t>
                      </a:r>
                      <a:endParaRPr lang="th-TH" sz="1100" baseline="0" dirty="0">
                        <a:effectLst/>
                        <a:sym typeface="Wingdings" pitchFamily="2" charset="2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600" baseline="0" dirty="0">
                        <a:effectLst/>
                        <a:sym typeface="Wingdings" pitchFamily="2" charset="2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050" baseline="0" dirty="0">
                          <a:effectLst/>
                          <a:sym typeface="Wingdings" pitchFamily="2" charset="2"/>
                        </a:rPr>
                        <a:t>11.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การลด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LOS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ในเคส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TKA</a:t>
                      </a:r>
                      <a:endParaRPr lang="en-US" sz="1100" baseline="0" dirty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100" dirty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600" dirty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100" dirty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100" dirty="0">
                          <a:effectLst/>
                        </a:rPr>
                        <a:t>12. </a:t>
                      </a:r>
                      <a:r>
                        <a:rPr lang="th-TH" sz="1100" dirty="0">
                          <a:effectLst/>
                        </a:rPr>
                        <a:t>การ </a:t>
                      </a:r>
                      <a:r>
                        <a:rPr lang="en-US" sz="1100" dirty="0">
                          <a:effectLst/>
                        </a:rPr>
                        <a:t>mark side 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endParaRPr lang="th-TH" sz="1100" baseline="0" dirty="0" smtClean="0">
                        <a:effectLst/>
                        <a:sym typeface="Wingdings" pitchFamily="2" charset="2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100" baseline="0" dirty="0" smtClean="0">
                          <a:effectLst/>
                          <a:sym typeface="Wingdings" pitchFamily="2" charset="2"/>
                        </a:rPr>
                        <a:t>สืบเนื่อง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จากมีการใช้ยา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CPM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ในห้องพักฟื้นเพื่อลดอาการคลื่นไส้ อาเจียน แต่มีผลให้ความดันโลหิตของผู้ป่วยลดลง จึงมีการใช้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Naloxone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(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anti dose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) เพิ่มขึ้น จึงมีการตรวจสอบว่า รพ.ชร.มีการใช้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MO/</a:t>
                      </a:r>
                      <a:r>
                        <a:rPr lang="en-US" sz="1100" baseline="0" dirty="0" err="1">
                          <a:effectLst/>
                          <a:sym typeface="Wingdings" pitchFamily="2" charset="2"/>
                        </a:rPr>
                        <a:t>Pethine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มากเกินไป หรือไม่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en-US" sz="400" baseline="0" dirty="0">
                        <a:effectLst/>
                        <a:sym typeface="Wingdings" pitchFamily="2" charset="2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เนื่องจากการผ่าตัด ทำทีละข้าง ห่างกันประมาณ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30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นาที ดังนั้นการปล่อย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clamp drain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จึงควรปล่อยทีละข้าง ห่างกัน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 30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นาที ระหว่างปล่อย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clamp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ควรสังเกตว่าถ้ามีการไหลแบบพุ่ง และออก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&gt;200 ml/</a:t>
                      </a:r>
                      <a:r>
                        <a:rPr lang="en-US" sz="1100" baseline="0" dirty="0" err="1">
                          <a:effectLst/>
                          <a:sym typeface="Wingdings" pitchFamily="2" charset="2"/>
                        </a:rPr>
                        <a:t>hr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ให้รีบรายงานแพทย์เจ้าของไข้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เคสแพทย์</a:t>
                      </a:r>
                      <a:r>
                        <a:rPr lang="th-TH" sz="1100" baseline="0" dirty="0" err="1">
                          <a:effectLst/>
                          <a:sym typeface="Wingdings" pitchFamily="2" charset="2"/>
                        </a:rPr>
                        <a:t>นัฐ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วุฒิ สามารถเดินลงน้ำหนักได้เลย ถ้ามี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order </a:t>
                      </a:r>
                      <a:r>
                        <a:rPr lang="x-none" sz="1100" baseline="0" dirty="0">
                          <a:effectLst/>
                          <a:sym typeface="Wingdings" pitchFamily="2" charset="2"/>
                        </a:rPr>
                        <a:t>one day -&gt; PT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บ่ายของวันที่ผ่าตัด ให้ส่งแผนกกายภาพบำบัดได้เลย หากมีปัญหาให้แจ้งแพทย์</a:t>
                      </a:r>
                      <a:r>
                        <a:rPr lang="th-TH" sz="1100" baseline="0" dirty="0" err="1">
                          <a:effectLst/>
                          <a:sym typeface="Wingdings" pitchFamily="2" charset="2"/>
                        </a:rPr>
                        <a:t>นัฐ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วุฒิได้เป็นระยะๆ หรือบางครั้งอาจมี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order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-&gt;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เปิด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drain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เมื่อไปเดิน แต่ถ้าผู้ป่วยไม่ไปเดิน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-&gt;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เลยทำให้ไม่ได้เปิด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drain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เป็นเวลา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1-2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วัน ถ้าสงสัย ให้โทรฯถาม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พยาบาลเขียนกระดานผู้ป่วย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Set OR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ก่อน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15.00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น. แพทย์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intern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มาราว</a:t>
                      </a:r>
                      <a:r>
                        <a:rPr lang="th-TH" sz="1100" baseline="0" dirty="0" err="1">
                          <a:effectLst/>
                          <a:sym typeface="Wingdings" pitchFamily="2" charset="2"/>
                        </a:rPr>
                        <a:t>ด์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 เพื่อ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mark side </a:t>
                      </a:r>
                      <a:r>
                        <a:rPr lang="th-TH" sz="1100" baseline="0" dirty="0">
                          <a:effectLst/>
                          <a:sym typeface="Wingdings" pitchFamily="2" charset="2"/>
                        </a:rPr>
                        <a:t>และ ดู </a:t>
                      </a:r>
                      <a:r>
                        <a:rPr lang="en-US" sz="1100" baseline="0" dirty="0">
                          <a:effectLst/>
                          <a:sym typeface="Wingdings" pitchFamily="2" charset="2"/>
                        </a:rPr>
                        <a:t>film </a:t>
                      </a:r>
                      <a:r>
                        <a:rPr lang="en-GB" sz="1100" baseline="0" dirty="0">
                          <a:effectLst/>
                          <a:sym typeface="Wingdings" pitchFamily="2" charset="2"/>
                        </a:rPr>
                        <a:t>CXR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" pitchFamily="2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100" baseline="0" dirty="0">
                        <a:effectLst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100" baseline="0" dirty="0">
                        <a:effectLst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100" baseline="0" dirty="0">
                        <a:effectLst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100" baseline="0" dirty="0">
                        <a:effectLst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1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aseline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100" baseline="0" dirty="0">
                          <a:effectLst/>
                        </a:rPr>
                        <a:t> </a:t>
                      </a:r>
                      <a:endParaRPr lang="en-US" sz="1100" b="0" baseline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753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baseline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AutoShape 6" descr="data:image/png;base64,iVBORw0KGgoAAAANSUhEUgAAAMgAAADICAYAAACtWK6eAAALPUlEQVR4Xu2d0XobOwgGk/d/6JwvSU/qOuuVmAWsXU9vLST0wwgku+37x8fHx5t/VEAFNhV4FxAzQwUeKyAgZocK7CggIKaHCgiIOaACTAErCNNNqxdRQEBeJNBukykgIEw3rV5EAQF5kUC7TaaAgDDdtHoRBQTkRQLtNpkCAsJ00+pFFAgD8v7+fnpp9n5+tre/bjsqdMXP664e90daC8idMgKynSoCMnlcXV0oARGQWwWsIFaQqaPx6gejLdaNAt13CbreVOZuDPIOsq0c0cUKYgWZ4tAKMiXT29vVhfIO4h2k7A5CStgkl+FhNNH3Fuo+HGhrVhGHCj3DQZ0wyPYztcWqCMyEJptDsoX6XERA8np7GteRXXbcBWSk+M3nAiIgw3TJJnS4IBxQ4aeACMgwHSsSb7goGFDhp4AIyDAVKxJvuCgYUOGngAjIMBUrEm+4KBhQ4aeACMgwFWniVSRXxTNot58Vz8rdutD1hsn2YABdj7yytr1idSfeWUAWkDgmAjKpWYVQ3SALyGSwb4ZVxP2RF1aQO2UEZDtVzlKRqZ8CknACxc+6bwvS+37aUVgrTliaeHQPe1pX7E9ABORLgYpEpwlbceDQ/QmIgAgI+K9wvIM8+Q5CT7yztC5n8dMKsmgFEZB4o0VbOnIXtIJYQX4UqEg8K4gn8/AIfOXEExABEZCdy6+ACIiACMjfHPBSOeTh1wBbrLhmflGYoFl34pFXkNGXczQR9uzoIVYxpy3WC7VYArKNED2o6BlJ1yPx85k38MxLBLaC5P9vAAIyebRUCNXdnthiTQY7oVMhB5wVxAoylaH04PAOkkD2VIQ2BllBtpWjyewl/bcCVhAryNT5RKGzgkxWkKkoJA6iAaUu0EQgffHo4n+Wykq1rqh0j+ZsqyAVYnQKNfJfQEYK9XyefTAKSFLcBCRJyIPTCMikgNlCjZYVkJFCPZ9nx90KkhQ3AUkS8uA0AjIpYLZQo2UFZKRQz+fZcbeCJMVNQJKEPDjN0oAc3Fub+UrPoDSgK9m1Be7gQuRJPbWCHPS/zVxAtqWmurQF7uBCAjIpIE0E7SYFXnSYgEwGxkS3gkymypst1p1SK/X2ZwF5NtmePc4KMhmBsyTeWfyclP3pwwRkMgRnSbyz+Dkp+9OHtQDy9F0u6kB3a7aoDJdzK3wHuZwCSRsSkCQhF5tGQJICIiBJQi42jYAkBURAkoRcbBoBSQqIgCQJudg0ApIUEAFJEnKxaQQkKSACkiTkYtOEAaE/66b7Jm/Xn2t1J2y3LhV6Us32fKnQpeL7oUd7EJA7ZWiSVCQChWDPrjO5RgcV3V/nHgREQH4UoIeDFeRGge6T0haLnrPbdp2nrxUkN3abswlIrsgCEtPTFssWyxZrhxkBERAByQSEXshoq1SxHr1HVbQnFRdjqtlKr190D9l5Fq4gqzg+ugDSZO5OEgGJ3QmOxD2+0lv8r9wKyLYCNNGpHQn2KLm6D4eKPVhBJp+crSBxkAXktwK2WIFjjEJXYRdw+5+hK92/KvZgBbGC0Lz6shOQmHxWkIBeFZXAO0ggAH+GdmoWBoSeQLS/pY8Ccdm/LSgEdD2qS2eSjPZGcyK7HRr5ST4XkDvVBCSeRgIy2ffHpR2f2laQ+GtU98ksIAJy6IJbcXDYYlFVY3a2WLZYsYzZGG0FsYJYQXYwEhABERABmau09LSYmz02quIyWrE/6meFL/RZufuxpMLPWHZ9j17iDkIc/7ShidcdbOqngGxHiupJ8kxA7lSrSEoa0ApfKk7ms/gpIEQBAflR4Oogk/SwggiIgOw9QHwEj43uclrREngHye3tu3MimLKkcPzYWEGsIFaQzApCcew+ZWjlqfBzpR9AVuhC90ftaA6SyhOuINS5isSjvqwUmCvoQvWkdhVxfzSngDy5xRKQ7dSs0MUKMnm0rHRyVSTCpAy/hlFduu0q9mcFuVGABrQiMAJiBflS4AqJICDx52H691Yq8sUWazKDrSBrJPpKcVi6xaoQis5JTpkRl/Q0pL6sdGrTZ+WRpg8T+v39oSnRc4lXLJrMVHyaQBVBo3vYs6P7oyBTXUjCjtaie7eC3CiQLeKRoAnISL3Y59mxtYLc6d99qglIDIDRaAEZKfTnc9q2CcikwAnDurUm61lBrCA/CngH+U29gAiIgOxUw1RAuk+ghCofmoK2bfSeQfUkrcSnj3S9kIg3g7v1JH4KSEC17oDShBWQQFAHQwUkoKWABMSaGNqt54RLv4YISEC17oBaQQLBmXi9jM8G/l2svUVoQInjz7ARkFzVu/Uk3ltBAqp1B5QeON5BAkH1DpInloDkafk5U7eexPtwBcn+Kr/qebFC/Irn2orTnu6d+kISbxR36kt2fgoIje6dXXdS0kSgdkky/TNNhS/ZcwpIUuQFJC5kdjJXVCUBicd100JA4kIKyKRm9LWm4k4w6fKvYQISV05AJjUTkEmhbobR5KJ2cQ/HFhW+ZM9pizWO49QIK8iUTNe/pMdl+LagVWKV577RvunJVWE38vVVPye5FK4gVFwB2VZOQGhGxe0EJKFHj8s+rpAV7Rc9cOj+rmAnIAJyhTwu24OACEhZcl1hYgERkCvkcdkeBERAypLrChMvDchZBKaXXyL+MzShr2bU17Ov1/bMSwXuthOQXMUFJFfPp88mILkhEJBcPZ8+m4DkhkBAcvV8+mwCkhsCAcnV8+mzCUhuCAQkV8+nzyYguSF4OUBoAuXKfmy2iifZikSgWnf/9ouudyyKcWsS9/AzLw1afDt1FkSokTcCsq3QSvlC4i4go8yf/FxABORLgZVOhMnc/TWMnCSjtQREQARkhxIBERABEZBNBbyk38hiixU/KWlLR7WmCdttN2pbsz8ncUi9pBMHskX4f76Klof6Sn1ZCZDuvdP1su0EJFvRjfkEZFvklQ7UR2kgIALyo0BFwtLDoSEsU0sIyJRMxwbRJLHFOqZ7hrWAZKg4mENAbLG+FKgo0TR/aVLS9fbsqC9WkIpoxOa0gsT0QqMFxAoyrCD0NNzLyIp3+4pKgKg68LMeqgv1k9rRjoMeOMTPtgoiIPHwUM0EJK710595abCtIPFgC0hcMwG5UeAMpf3TXXqoCIiAHLrzCEheAh2Z6Qxx8A4SiHDn5dAK8jgwnXEQEAEJKJA71Apyoyftp7sv6Z2nU266HZ+Nxojeeagd3SkB0gpyp7aAxNOPJjq1i3v4bSEgkxWLBoYITIP5DDsryG/VrSBWkB8FBERAhqXWFiteuyoqMoWV3lkf2VlBrCBWkB2qBERABERA/lWAtgTZ5TvezPy1oK1gRetyZB/ZttkPKVaQQAURkOx0zp9PQG40pZWA2glIfkJnzyggAvKlgC3WNloCIiACslN2BERABERA5jpTepegdt5B5uLyzFGnrSDdolX06FT8lZ5Wuw+HleJAcrDtmZc4d8RmpcAISPxCTeN3JGe2bAUk8D2IFaQv0QUkG/WkRK8IjBWkD6zstLKCJIG1FxgBEZAvBWgLkk191RdpdH8CIiACskO5gAhIRREom/MsT51lAoCJV4IcuI8P8NQ7CHW8205A4ooLyKRmVxeK7o9CR+81k+FKG0Z1SXMgYSKitRUk8Iq1FyMBScjg4ikEZFJgmswCMinwosMEZDIwAjIp1M0wW6xJza4uFN0fhY6capOhSh1GdUl14uBkROvwHeSgj5qrwKkUEJBThUtnuxUQkG7FXe9UCgjIqcKls90KCEi34q53KgUE5FTh0tluBQSkW3HXO5UCAnKqcOlstwIC0q24651KAQE5Vbh0tlsBAelW3PVOpYCAnCpcOtutgIB0K+56p1LgP6B96oplo2oVAAAAAElFTkSuQmCC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351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ุม">
  <a:themeElements>
    <a:clrScheme name="มุม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มุม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มุ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8861</TotalTime>
  <Words>577</Words>
  <Application>Microsoft Office PowerPoint</Application>
  <PresentationFormat>นำเสนอทางหน้าจอ (4:3)</PresentationFormat>
  <Paragraphs>105</Paragraphs>
  <Slides>3</Slides>
  <Notes>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มุม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user1</dc:creator>
  <cp:lastModifiedBy>user1</cp:lastModifiedBy>
  <cp:revision>1978</cp:revision>
  <dcterms:created xsi:type="dcterms:W3CDTF">2019-01-02T04:52:05Z</dcterms:created>
  <dcterms:modified xsi:type="dcterms:W3CDTF">2021-11-22T03:17:02Z</dcterms:modified>
</cp:coreProperties>
</file>